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60" r:id="rId6"/>
    <p:sldId id="1471" r:id="rId7"/>
    <p:sldId id="1467" r:id="rId8"/>
    <p:sldId id="1460" r:id="rId9"/>
    <p:sldId id="1461" r:id="rId10"/>
    <p:sldId id="1462" r:id="rId11"/>
    <p:sldId id="1463" r:id="rId12"/>
    <p:sldId id="315" r:id="rId13"/>
    <p:sldId id="1465" r:id="rId14"/>
    <p:sldId id="313" r:id="rId15"/>
    <p:sldId id="316" r:id="rId16"/>
    <p:sldId id="318" r:id="rId17"/>
    <p:sldId id="1464" r:id="rId18"/>
    <p:sldId id="325" r:id="rId19"/>
    <p:sldId id="321" r:id="rId20"/>
    <p:sldId id="1393" r:id="rId21"/>
    <p:sldId id="1399" r:id="rId22"/>
    <p:sldId id="1400" r:id="rId23"/>
    <p:sldId id="1401" r:id="rId24"/>
    <p:sldId id="1414" r:id="rId25"/>
    <p:sldId id="327" r:id="rId26"/>
    <p:sldId id="335" r:id="rId27"/>
    <p:sldId id="336" r:id="rId28"/>
    <p:sldId id="337" r:id="rId29"/>
    <p:sldId id="338" r:id="rId30"/>
    <p:sldId id="339" r:id="rId31"/>
    <p:sldId id="340" r:id="rId32"/>
    <p:sldId id="328" r:id="rId33"/>
    <p:sldId id="341" r:id="rId34"/>
    <p:sldId id="347" r:id="rId35"/>
    <p:sldId id="343" r:id="rId36"/>
    <p:sldId id="1458" r:id="rId37"/>
    <p:sldId id="1459" r:id="rId38"/>
    <p:sldId id="1466" r:id="rId39"/>
    <p:sldId id="1468" r:id="rId40"/>
    <p:sldId id="1469" r:id="rId41"/>
    <p:sldId id="329" r:id="rId42"/>
    <p:sldId id="1470" r:id="rId43"/>
    <p:sldId id="348" r:id="rId44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3399"/>
    <a:srgbClr val="006698"/>
    <a:srgbClr val="4987CC"/>
    <a:srgbClr val="00CC99"/>
    <a:srgbClr val="00FA00"/>
    <a:srgbClr val="FF0000"/>
    <a:srgbClr val="6A0000"/>
    <a:srgbClr val="FF993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318" autoAdjust="0"/>
    <p:restoredTop sz="94862" autoAdjust="0"/>
  </p:normalViewPr>
  <p:slideViewPr>
    <p:cSldViewPr>
      <p:cViewPr varScale="1">
        <p:scale>
          <a:sx n="81" d="100"/>
          <a:sy n="81" d="100"/>
        </p:scale>
        <p:origin x="200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75" d="100"/>
        <a:sy n="75" d="100"/>
      </p:scale>
      <p:origin x="0" y="1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0F7BDDF-8516-4CA5-9F7C-660B3EC16E6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066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5406"/>
            <a:ext cx="498577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5951CCD8-7DA2-41E1-BD05-A0C88B5EEEB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495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05aba244_0_0:notes"/>
          <p:cNvSpPr txBox="1">
            <a:spLocks noGrp="1"/>
          </p:cNvSpPr>
          <p:nvPr>
            <p:ph type="body" idx="1"/>
          </p:nvPr>
        </p:nvSpPr>
        <p:spPr>
          <a:xfrm>
            <a:off x="685792" y="434339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1305aba2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56" y="685784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503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83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00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774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199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665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544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1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557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454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093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79f35447_0_2:notes"/>
          <p:cNvSpPr txBox="1">
            <a:spLocks noGrp="1"/>
          </p:cNvSpPr>
          <p:nvPr>
            <p:ph type="body" idx="1"/>
          </p:nvPr>
        </p:nvSpPr>
        <p:spPr>
          <a:xfrm>
            <a:off x="685792" y="434339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879f3544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56" y="685784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1027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29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412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443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64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838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9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0007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224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9043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417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f3c464a8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f3c464a8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320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201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2877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f3c464a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f3c464a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0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63081abc3_0_9:notes"/>
          <p:cNvSpPr txBox="1">
            <a:spLocks noGrp="1"/>
          </p:cNvSpPr>
          <p:nvPr>
            <p:ph type="body" idx="1"/>
          </p:nvPr>
        </p:nvSpPr>
        <p:spPr>
          <a:xfrm>
            <a:off x="685792" y="4343394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463081abc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56" y="685784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25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9897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166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680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34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de-AT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76200" y="76200"/>
            <a:ext cx="1524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5" y="241300"/>
            <a:ext cx="2036763" cy="5780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241300"/>
            <a:ext cx="5957887" cy="5780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6750"/>
            <a:ext cx="9144000" cy="7232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7" name="image3.png" descr="TU_Logo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9629" y="163562"/>
            <a:ext cx="395289" cy="396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839244"/>
            <a:ext cx="4038600" cy="6018756"/>
          </a:xfrm>
          <a:prstGeom prst="rect">
            <a:avLst/>
          </a:prstGeom>
        </p:spPr>
        <p:txBody>
          <a:bodyPr/>
          <a:lstStyle>
            <a:lvl1pPr marL="281667" indent="-281667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31043" indent="-273843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77289" indent="-262889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637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1209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310212531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/>
          <a:lstStyle>
            <a:lvl1pPr algn="ctr" defTabSz="410765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55700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557338"/>
            <a:ext cx="3992562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557338"/>
            <a:ext cx="399256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41300"/>
            <a:ext cx="81470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43000"/>
            <a:ext cx="8137525" cy="48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  <p:sldLayoutId id="2147483675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rgbClr val="002060"/>
          </a:solidFill>
          <a:latin typeface="Helvetica" pitchFamily="2" charset="0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D1C24"/>
        </a:buClr>
        <a:buFont typeface="Wingdings" pitchFamily="2" charset="2"/>
        <a:buChar char="§"/>
        <a:defRPr sz="2400">
          <a:solidFill>
            <a:schemeClr val="tx1"/>
          </a:solidFill>
          <a:latin typeface="Helvetica" pitchFamily="2" charset="0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-"/>
        <a:defRPr sz="2000">
          <a:solidFill>
            <a:schemeClr val="tx1"/>
          </a:solidFill>
          <a:latin typeface="Helvetica" pitchFamily="2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>
          <a:solidFill>
            <a:schemeClr val="tx1"/>
          </a:solidFill>
          <a:latin typeface="Helvetica" pitchFamily="2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Helvetica" pitchFamily="2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 pitchFamily="2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10" Type="http://schemas.openxmlformats.org/officeDocument/2006/relationships/image" Target="../media/image26.tiff"/><Relationship Id="rId4" Type="http://schemas.openxmlformats.org/officeDocument/2006/relationships/image" Target="../media/image20.png"/><Relationship Id="rId9" Type="http://schemas.openxmlformats.org/officeDocument/2006/relationships/image" Target="../media/image2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tif"/><Relationship Id="rId4" Type="http://schemas.openxmlformats.org/officeDocument/2006/relationships/image" Target="../media/image34.t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38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10" Type="http://schemas.openxmlformats.org/officeDocument/2006/relationships/image" Target="../media/image160.png"/><Relationship Id="rId4" Type="http://schemas.openxmlformats.org/officeDocument/2006/relationships/image" Target="../media/image39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tiff"/><Relationship Id="rId3" Type="http://schemas.openxmlformats.org/officeDocument/2006/relationships/image" Target="../media/image47.tif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hyperlink" Target="https://web.stanford.edu/~jurafsky/slp3/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15.tiff"/><Relationship Id="rId9" Type="http://schemas.openxmlformats.org/officeDocument/2006/relationships/image" Target="../media/image4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(null)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(null)"/><Relationship Id="rId4" Type="http://schemas.openxmlformats.org/officeDocument/2006/relationships/image" Target="../media/image15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(null)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/>
          <p:nvPr/>
        </p:nvSpPr>
        <p:spPr>
          <a:xfrm>
            <a:off x="7202100" y="857250"/>
            <a:ext cx="1941900" cy="7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105" name="Google Shape;105;p26"/>
          <p:cNvSpPr txBox="1"/>
          <p:nvPr/>
        </p:nvSpPr>
        <p:spPr>
          <a:xfrm>
            <a:off x="0" y="4257578"/>
            <a:ext cx="9144000" cy="1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200" b="1">
                <a:solidFill>
                  <a:srgbClr val="1C4587"/>
                </a:solidFill>
              </a:rPr>
              <a:t>Vienna’s largest monthly event on Deep Learning &amp; AI </a:t>
            </a:r>
            <a:endParaRPr sz="2200" b="1">
              <a:solidFill>
                <a:srgbClr val="1C4587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sz="2200" b="1">
              <a:solidFill>
                <a:srgbClr val="134F5C"/>
              </a:solidFill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200" b="1">
                <a:solidFill>
                  <a:srgbClr val="134F5C"/>
                </a:solidFill>
              </a:rPr>
              <a:t>www.meetup.com/Vienna-Deep-Learning-Meetup</a:t>
            </a:r>
            <a:endParaRPr sz="2200" b="1">
              <a:highlight>
                <a:srgbClr val="FFFFFF"/>
              </a:highlight>
            </a:endParaRPr>
          </a:p>
        </p:txBody>
      </p:sp>
      <p:pic>
        <p:nvPicPr>
          <p:cNvPr id="106" name="Google Shape;106;p26" descr="dlmeetup_logo_300dp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1" y="1457822"/>
            <a:ext cx="6447299" cy="2533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74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AED2C8C-AA84-A243-8463-3E1061727AA6}"/>
              </a:ext>
            </a:extLst>
          </p:cNvPr>
          <p:cNvSpPr txBox="1"/>
          <p:nvPr/>
        </p:nvSpPr>
        <p:spPr>
          <a:xfrm>
            <a:off x="0" y="6653749"/>
            <a:ext cx="3712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Adopted from http://</a:t>
            </a:r>
            <a:r>
              <a:rPr lang="en-US" sz="800" dirty="0" err="1"/>
              <a:t>mlss.tuebingen.mpg.de</a:t>
            </a:r>
            <a:r>
              <a:rPr lang="en-US" sz="800" dirty="0"/>
              <a:t>/2017/</a:t>
            </a:r>
            <a:r>
              <a:rPr lang="en-US" sz="800" dirty="0" err="1"/>
              <a:t>speaker_slides</a:t>
            </a:r>
            <a:r>
              <a:rPr lang="en-US" sz="800" dirty="0"/>
              <a:t>/Zoubin1.pdf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398D2-F1E0-5F49-B605-6B051927DD0F}"/>
              </a:ext>
            </a:extLst>
          </p:cNvPr>
          <p:cNvSpPr txBox="1"/>
          <p:nvPr/>
        </p:nvSpPr>
        <p:spPr>
          <a:xfrm>
            <a:off x="374227" y="76200"/>
            <a:ext cx="37405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 and Speech Processing</a:t>
            </a:r>
          </a:p>
          <a:p>
            <a:pPr algn="ctr"/>
            <a:r>
              <a:rPr lang="en-US" sz="1400" dirty="0"/>
              <a:t>Machine Translation, search engines, dialog systems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EF8FB-A42D-3D4B-AD7B-865EB590A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94" y="990600"/>
            <a:ext cx="3975100" cy="1409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E7189C-22FA-D74C-8209-7FE81A100B52}"/>
              </a:ext>
            </a:extLst>
          </p:cNvPr>
          <p:cNvSpPr txBox="1"/>
          <p:nvPr/>
        </p:nvSpPr>
        <p:spPr>
          <a:xfrm>
            <a:off x="5109157" y="76200"/>
            <a:ext cx="3511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Computer Vision</a:t>
            </a:r>
          </a:p>
          <a:p>
            <a:pPr algn="ctr"/>
            <a:r>
              <a:rPr lang="en-US" sz="1400" dirty="0"/>
              <a:t>Face recognition, object and handwriting detection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414932-046F-C944-B347-4D407E79C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987972"/>
            <a:ext cx="1676400" cy="11979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35DEACC-692D-7C43-B1C4-14C0FEBA05BC}"/>
              </a:ext>
            </a:extLst>
          </p:cNvPr>
          <p:cNvSpPr txBox="1"/>
          <p:nvPr/>
        </p:nvSpPr>
        <p:spPr>
          <a:xfrm>
            <a:off x="381000" y="2438400"/>
            <a:ext cx="35119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Systems</a:t>
            </a:r>
          </a:p>
          <a:p>
            <a:pPr algn="ctr"/>
            <a:r>
              <a:rPr lang="en-US" sz="1400" dirty="0"/>
              <a:t>Personalized recommendation systems, search engines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6F6877-D6A0-6B46-B80D-BDFDF50582DC}"/>
              </a:ext>
            </a:extLst>
          </p:cNvPr>
          <p:cNvSpPr txBox="1"/>
          <p:nvPr/>
        </p:nvSpPr>
        <p:spPr>
          <a:xfrm>
            <a:off x="5115930" y="2438400"/>
            <a:ext cx="351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Self-driving cars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358359-6AC7-7543-95B4-97C216CB1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95" y="863025"/>
            <a:ext cx="1358900" cy="1447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725FCE-BD55-B945-9E92-5119FEFB7F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3167956"/>
            <a:ext cx="1524000" cy="1409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FA1A17-1FA7-E645-81FC-2333487CAD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986" y="3347218"/>
            <a:ext cx="1384300" cy="10087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3C600F-B9D7-FA49-85E8-F2F52CCB3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206" y="2943622"/>
            <a:ext cx="2992027" cy="15521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14E176D-8FD7-F84E-9E13-809F115CD766}"/>
              </a:ext>
            </a:extLst>
          </p:cNvPr>
          <p:cNvSpPr txBox="1"/>
          <p:nvPr/>
        </p:nvSpPr>
        <p:spPr>
          <a:xfrm>
            <a:off x="381000" y="4533781"/>
            <a:ext cx="3511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Scientific Data Analysis</a:t>
            </a:r>
          </a:p>
          <a:p>
            <a:pPr algn="ctr"/>
            <a:r>
              <a:rPr lang="en-US" sz="1400" dirty="0"/>
              <a:t>Medicine, Astronomy, Energy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D4B6BA-30C8-B74C-A705-B8ACD84555B4}"/>
              </a:ext>
            </a:extLst>
          </p:cNvPr>
          <p:cNvSpPr txBox="1"/>
          <p:nvPr/>
        </p:nvSpPr>
        <p:spPr>
          <a:xfrm>
            <a:off x="5115930" y="4533781"/>
            <a:ext cx="351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Financial Prediction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13438C6-F05D-634B-B17D-C859D39AA7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045" y="5060018"/>
            <a:ext cx="3136900" cy="1625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880EAE-7569-984C-9E78-61329331EA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6806" y="4889500"/>
            <a:ext cx="2667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00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11188" y="241300"/>
            <a:ext cx="8532812" cy="576263"/>
          </a:xfrm>
        </p:spPr>
        <p:txBody>
          <a:bodyPr/>
          <a:lstStyle/>
          <a:p>
            <a:r>
              <a:rPr lang="en-GB" sz="2400" dirty="0"/>
              <a:t>Beyond Deep Learning 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CC3EF00-D3A8-2746-84DB-02B1078D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51" y="990600"/>
            <a:ext cx="5330249" cy="4980481"/>
          </a:xfrm>
        </p:spPr>
        <p:txBody>
          <a:bodyPr>
            <a:noAutofit/>
          </a:bodyPr>
          <a:lstStyle/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Safety, Security and adversarial attacks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Uncertainty</a:t>
            </a:r>
          </a:p>
          <a:p>
            <a:pPr lvl="1"/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What we know that we don’t know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Interpretability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Bias</a:t>
            </a:r>
          </a:p>
          <a:p>
            <a:pPr lvl="1"/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Data</a:t>
            </a:r>
          </a:p>
          <a:p>
            <a:pPr lvl="1"/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End user, annotator</a:t>
            </a:r>
          </a:p>
          <a:p>
            <a:pPr lvl="1"/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Algorithm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Fairness and transparency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Data and model ownership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AI Democratization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Resource consumption</a:t>
            </a: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…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07A3F2-3372-8B43-BEC0-B07F23822C32}"/>
              </a:ext>
            </a:extLst>
          </p:cNvPr>
          <p:cNvGrpSpPr/>
          <p:nvPr/>
        </p:nvGrpSpPr>
        <p:grpSpPr>
          <a:xfrm>
            <a:off x="5334000" y="1447800"/>
            <a:ext cx="3649717" cy="1676400"/>
            <a:chOff x="5334000" y="762000"/>
            <a:chExt cx="3649717" cy="1676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E1C949-6E75-4843-8556-3751082F8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762000"/>
              <a:ext cx="3606800" cy="13659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50FE7D-50CE-A541-A3F0-88C0FD840A87}"/>
                </a:ext>
              </a:extLst>
            </p:cNvPr>
            <p:cNvSpPr txBox="1"/>
            <p:nvPr/>
          </p:nvSpPr>
          <p:spPr>
            <a:xfrm>
              <a:off x="6311191" y="2222956"/>
              <a:ext cx="2672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blog.openai.com</a:t>
              </a:r>
              <a:r>
                <a:rPr lang="en-US" sz="800" dirty="0"/>
                <a:t>/adversarial-example-research/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72B7F53-6A4A-EF46-BC28-0F7CC85C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344644"/>
            <a:ext cx="2772431" cy="3403159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782C0EC4-9517-C340-8AE5-BCD94EB0C3B6}"/>
              </a:ext>
            </a:extLst>
          </p:cNvPr>
          <p:cNvSpPr/>
          <p:nvPr/>
        </p:nvSpPr>
        <p:spPr bwMode="auto">
          <a:xfrm rot="10800000">
            <a:off x="1828801" y="3276600"/>
            <a:ext cx="1828800" cy="53339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8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EF4D12A2-2386-F842-8B89-1FE08140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US" dirty="0"/>
              <a:t>Bias in Machine Translation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D73FD-D6DA-6843-AC56-939F8B51B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771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EB2B3-82F9-DD4F-9092-D70DE256A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58173"/>
            <a:ext cx="9144000" cy="28520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5E4B65-1AA9-264E-B99F-A64E85FEBBDD}"/>
              </a:ext>
            </a:extLst>
          </p:cNvPr>
          <p:cNvCxnSpPr/>
          <p:nvPr/>
        </p:nvCxnSpPr>
        <p:spPr bwMode="auto">
          <a:xfrm>
            <a:off x="2971800" y="4273769"/>
            <a:ext cx="3810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9932ACC-92BF-CB46-BCEF-561A03976F75}"/>
              </a:ext>
            </a:extLst>
          </p:cNvPr>
          <p:cNvCxnSpPr>
            <a:cxnSpLocks/>
          </p:cNvCxnSpPr>
          <p:nvPr/>
        </p:nvCxnSpPr>
        <p:spPr bwMode="auto">
          <a:xfrm rot="16200000" flipH="1">
            <a:off x="2810203" y="4625866"/>
            <a:ext cx="1542394" cy="838200"/>
          </a:xfrm>
          <a:prstGeom prst="curvedConnector3">
            <a:avLst>
              <a:gd name="adj1" fmla="val 51022"/>
            </a:avLst>
          </a:prstGeom>
          <a:solidFill>
            <a:schemeClr val="accent1"/>
          </a:solidFill>
          <a:ln w="349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8B100F3-A623-F34E-B450-C23737B4BE93}"/>
              </a:ext>
            </a:extLst>
          </p:cNvPr>
          <p:cNvSpPr txBox="1"/>
          <p:nvPr/>
        </p:nvSpPr>
        <p:spPr>
          <a:xfrm>
            <a:off x="2490811" y="5867400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same gender-neutral pronoun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F5DCA6-A00C-F84D-B14B-583A907E69C0}"/>
              </a:ext>
            </a:extLst>
          </p:cNvPr>
          <p:cNvCxnSpPr/>
          <p:nvPr/>
        </p:nvCxnSpPr>
        <p:spPr bwMode="auto">
          <a:xfrm>
            <a:off x="2971800" y="3810000"/>
            <a:ext cx="381000" cy="0"/>
          </a:xfrm>
          <a:prstGeom prst="line">
            <a:avLst/>
          </a:prstGeom>
          <a:solidFill>
            <a:schemeClr val="accent1"/>
          </a:solidFill>
          <a:ln w="698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3294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2">
            <a:extLst>
              <a:ext uri="{FF2B5EF4-FFF2-40B4-BE49-F238E27FC236}">
                <a16:creationId xmlns:a16="http://schemas.microsoft.com/office/drawing/2014/main" id="{EF4D12A2-2386-F842-8B89-1FE08140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US" sz="2400" dirty="0"/>
              <a:t>Decomposing a Neural Network Architecture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38E1F2-2E28-1E4C-AA95-CDEC705FE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219200"/>
            <a:ext cx="5687100" cy="42183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A91AAC-0716-3246-9BBA-B3443887CC1B}"/>
              </a:ext>
            </a:extLst>
          </p:cNvPr>
          <p:cNvSpPr/>
          <p:nvPr/>
        </p:nvSpPr>
        <p:spPr>
          <a:xfrm>
            <a:off x="284694" y="5630035"/>
            <a:ext cx="84735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Word Embedding</a:t>
            </a:r>
            <a:r>
              <a:rPr lang="en-AU" sz="2800" dirty="0">
                <a:latin typeface="Helvetica" charset="0"/>
                <a:ea typeface="Helvetica" charset="0"/>
                <a:cs typeface="Helvetica" charset="0"/>
              </a:rPr>
              <a:t> is a crucial building block of (almost) every neural NLP system</a:t>
            </a:r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E06CD-E8F2-7E46-AF9C-93DE30D50B73}"/>
              </a:ext>
            </a:extLst>
          </p:cNvPr>
          <p:cNvSpPr/>
          <p:nvPr/>
        </p:nvSpPr>
        <p:spPr>
          <a:xfrm>
            <a:off x="284694" y="1026725"/>
            <a:ext cx="36777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A “basic” neural machine translation architecture</a:t>
            </a:r>
            <a:endParaRPr lang="en-US" sz="2400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AE692A5-E820-A747-B66D-439C4BCEE810}"/>
              </a:ext>
            </a:extLst>
          </p:cNvPr>
          <p:cNvSpPr/>
          <p:nvPr/>
        </p:nvSpPr>
        <p:spPr bwMode="auto">
          <a:xfrm rot="10800000">
            <a:off x="7543800" y="1746845"/>
            <a:ext cx="1004987" cy="31055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B55474E-6CEE-7A4D-B2FD-917EA0F50779}"/>
              </a:ext>
            </a:extLst>
          </p:cNvPr>
          <p:cNvSpPr/>
          <p:nvPr/>
        </p:nvSpPr>
        <p:spPr bwMode="auto">
          <a:xfrm>
            <a:off x="1468653" y="4434599"/>
            <a:ext cx="1004987" cy="31055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2D5E5-871F-4C44-B349-096C3B384F73}"/>
              </a:ext>
            </a:extLst>
          </p:cNvPr>
          <p:cNvSpPr/>
          <p:nvPr/>
        </p:nvSpPr>
        <p:spPr>
          <a:xfrm>
            <a:off x="914400" y="4038600"/>
            <a:ext cx="2055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charset="0"/>
                <a:ea typeface="Helvetica" charset="0"/>
                <a:cs typeface="Helvetica" charset="0"/>
              </a:rPr>
              <a:t>word embedding 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83C578-9796-4246-8809-8F010901E4CE}"/>
              </a:ext>
            </a:extLst>
          </p:cNvPr>
          <p:cNvSpPr/>
          <p:nvPr/>
        </p:nvSpPr>
        <p:spPr>
          <a:xfrm>
            <a:off x="7545388" y="1371600"/>
            <a:ext cx="2055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charset="0"/>
                <a:ea typeface="Helvetica" charset="0"/>
                <a:cs typeface="Helvetica" charset="0"/>
              </a:rPr>
              <a:t>word embedding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245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4" grpId="0" animBg="1"/>
      <p:bldP spid="6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763588" y="4632759"/>
                <a:ext cx="7629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b="0" i="1" smtClean="0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88" y="4632759"/>
                <a:ext cx="762992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31950" y="4546729"/>
              <a:ext cx="6095999" cy="7777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51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77783">
                    <a:tc>
                      <a:txBody>
                        <a:bodyPr/>
                        <a:lstStyle/>
                        <a:p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3600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210481"/>
                  </p:ext>
                </p:extLst>
              </p:nvPr>
            </p:nvGraphicFramePr>
            <p:xfrm>
              <a:off x="1631950" y="4546729"/>
              <a:ext cx="6095999" cy="7777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51417"/>
                    <a:gridCol w="609600"/>
                    <a:gridCol w="762000"/>
                    <a:gridCol w="3048000"/>
                    <a:gridCol w="924982"/>
                  </a:tblGrid>
                  <a:tr h="777783">
                    <a:tc>
                      <a:txBody>
                        <a:bodyPr/>
                        <a:lstStyle/>
                        <a:p>
                          <a:pPr/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70400" t="-2326" r="-316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1" name="Gerade Verbindung mit Pfeil 20"/>
          <p:cNvCxnSpPr/>
          <p:nvPr/>
        </p:nvCxnSpPr>
        <p:spPr bwMode="auto">
          <a:xfrm flipH="1">
            <a:off x="1631950" y="4239347"/>
            <a:ext cx="2711450" cy="1836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4343400" y="3916182"/>
                <a:ext cx="6431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600" b="1" i="1" smtClean="0"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lang="en-GB" sz="3600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16182"/>
                <a:ext cx="643125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/>
          <p:cNvCxnSpPr/>
          <p:nvPr/>
        </p:nvCxnSpPr>
        <p:spPr bwMode="auto">
          <a:xfrm>
            <a:off x="4986525" y="4239348"/>
            <a:ext cx="2711450" cy="1836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0" y="694551"/>
            <a:ext cx="8981161" cy="8374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spcBef>
                <a:spcPts val="700"/>
              </a:spcBef>
              <a:buClr>
                <a:srgbClr val="FF0000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48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Word Embedding</a:t>
            </a:r>
            <a:endParaRPr lang="en-US" sz="28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Inhaltsplatzhalter 3"/>
          <p:cNvSpPr txBox="1">
            <a:spLocks/>
          </p:cNvSpPr>
          <p:nvPr/>
        </p:nvSpPr>
        <p:spPr bwMode="auto">
          <a:xfrm>
            <a:off x="218610" y="1709738"/>
            <a:ext cx="86106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>
                <a:latin typeface="Helvetica" charset="0"/>
                <a:ea typeface="Helvetica" charset="0"/>
                <a:cs typeface="Helvetica" charset="0"/>
              </a:rPr>
              <a:t>Representing each word with 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GB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vector with </a:t>
            </a:r>
            <a:r>
              <a:rPr lang="en-GB" i="1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GB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dimensions</a:t>
            </a:r>
            <a:endParaRPr lang="en-GB" kern="0" dirty="0">
              <a:latin typeface="Helvetica" charset="0"/>
              <a:ea typeface="Helvetica" charset="0"/>
              <a:cs typeface="Helvetica" charset="0"/>
            </a:endParaRPr>
          </a:p>
          <a:p>
            <a:endParaRPr lang="en-GB" kern="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GB" kern="0" dirty="0">
                <a:latin typeface="Helvetica" charset="0"/>
                <a:ea typeface="Helvetica" charset="0"/>
                <a:cs typeface="Helvetica" charset="0"/>
              </a:rPr>
              <a:t>Dimensions reflect the </a:t>
            </a:r>
            <a:r>
              <a:rPr lang="en-GB" kern="0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concepts </a:t>
            </a:r>
            <a:r>
              <a:rPr lang="en-GB" kern="0" dirty="0">
                <a:latin typeface="Helvetica" charset="0"/>
                <a:ea typeface="Helvetica" charset="0"/>
                <a:cs typeface="Helvetica" charset="0"/>
              </a:rPr>
              <a:t>in language</a:t>
            </a:r>
          </a:p>
        </p:txBody>
      </p:sp>
    </p:spTree>
    <p:extLst>
      <p:ext uri="{BB962C8B-B14F-4D97-AF65-F5344CB8AC3E}">
        <p14:creationId xmlns:p14="http://schemas.microsoft.com/office/powerpoint/2010/main" val="327617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>
            <a:off x="5757313" y="396973"/>
            <a:ext cx="596511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1" name="Group 201"/>
          <p:cNvGrpSpPr/>
          <p:nvPr/>
        </p:nvGrpSpPr>
        <p:grpSpPr>
          <a:xfrm>
            <a:off x="6484674" y="341566"/>
            <a:ext cx="2083992" cy="1270001"/>
            <a:chOff x="-254000" y="0"/>
            <a:chExt cx="2083990" cy="1270000"/>
          </a:xfrm>
        </p:grpSpPr>
        <p:sp>
          <p:nvSpPr>
            <p:cNvPr id="199" name="Shape 199"/>
            <p:cNvSpPr/>
            <p:nvPr/>
          </p:nvSpPr>
          <p:spPr>
            <a:xfrm>
              <a:off x="-254000" y="0"/>
              <a:ext cx="208399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1" y="0"/>
                  </a:moveTo>
                  <a:cubicBezTo>
                    <a:pt x="2927" y="0"/>
                    <a:pt x="2633" y="484"/>
                    <a:pt x="2633" y="1080"/>
                  </a:cubicBezTo>
                  <a:lnTo>
                    <a:pt x="2633" y="2126"/>
                  </a:lnTo>
                  <a:lnTo>
                    <a:pt x="0" y="4286"/>
                  </a:lnTo>
                  <a:lnTo>
                    <a:pt x="2633" y="6446"/>
                  </a:lnTo>
                  <a:lnTo>
                    <a:pt x="2633" y="20520"/>
                  </a:lnTo>
                  <a:cubicBezTo>
                    <a:pt x="2633" y="21116"/>
                    <a:pt x="2927" y="21600"/>
                    <a:pt x="3291" y="21600"/>
                  </a:cubicBezTo>
                  <a:lnTo>
                    <a:pt x="20942" y="21600"/>
                  </a:lnTo>
                  <a:cubicBezTo>
                    <a:pt x="21305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05" y="0"/>
                    <a:pt x="20942" y="0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468" y="50800"/>
              <a:ext cx="1676401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8248700" y="3395969"/>
            <a:ext cx="596512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5" name="Group 205"/>
          <p:cNvGrpSpPr/>
          <p:nvPr/>
        </p:nvGrpSpPr>
        <p:grpSpPr>
          <a:xfrm>
            <a:off x="6135517" y="3850035"/>
            <a:ext cx="2787254" cy="1933179"/>
            <a:chOff x="0" y="-212328"/>
            <a:chExt cx="2787253" cy="1933178"/>
          </a:xfrm>
        </p:grpSpPr>
        <p:sp>
          <p:nvSpPr>
            <p:cNvPr id="203" name="Shape 203"/>
            <p:cNvSpPr/>
            <p:nvPr/>
          </p:nvSpPr>
          <p:spPr>
            <a:xfrm>
              <a:off x="0" y="-212329"/>
              <a:ext cx="2787254" cy="193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44" y="0"/>
                  </a:moveTo>
                  <a:lnTo>
                    <a:pt x="17469" y="2372"/>
                  </a:lnTo>
                  <a:lnTo>
                    <a:pt x="695" y="2372"/>
                  </a:lnTo>
                  <a:cubicBezTo>
                    <a:pt x="312" y="2372"/>
                    <a:pt x="0" y="2822"/>
                    <a:pt x="0" y="3375"/>
                  </a:cubicBezTo>
                  <a:lnTo>
                    <a:pt x="0" y="20602"/>
                  </a:lnTo>
                  <a:cubicBezTo>
                    <a:pt x="0" y="21155"/>
                    <a:pt x="312" y="21600"/>
                    <a:pt x="695" y="21600"/>
                  </a:cubicBezTo>
                  <a:lnTo>
                    <a:pt x="20905" y="21600"/>
                  </a:lnTo>
                  <a:cubicBezTo>
                    <a:pt x="21288" y="21600"/>
                    <a:pt x="21600" y="21155"/>
                    <a:pt x="21600" y="20602"/>
                  </a:cubicBezTo>
                  <a:lnTo>
                    <a:pt x="21600" y="3375"/>
                  </a:lnTo>
                  <a:cubicBezTo>
                    <a:pt x="21600" y="2822"/>
                    <a:pt x="21288" y="2372"/>
                    <a:pt x="20905" y="2372"/>
                  </a:cubicBezTo>
                  <a:lnTo>
                    <a:pt x="19416" y="2372"/>
                  </a:lnTo>
                  <a:lnTo>
                    <a:pt x="18444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462" y="45108"/>
              <a:ext cx="26924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6" name="Shape 206"/>
          <p:cNvSpPr/>
          <p:nvPr/>
        </p:nvSpPr>
        <p:spPr>
          <a:xfrm>
            <a:off x="466870" y="3082151"/>
            <a:ext cx="965634" cy="323974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384944" y="1082150"/>
            <a:ext cx="3313115" cy="1931989"/>
            <a:chOff x="0" y="0"/>
            <a:chExt cx="3313113" cy="1931988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3313113" cy="193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5" y="0"/>
                  </a:moveTo>
                  <a:cubicBezTo>
                    <a:pt x="262" y="0"/>
                    <a:pt x="0" y="450"/>
                    <a:pt x="0" y="1003"/>
                  </a:cubicBezTo>
                  <a:lnTo>
                    <a:pt x="0" y="18778"/>
                  </a:lnTo>
                  <a:cubicBezTo>
                    <a:pt x="0" y="19331"/>
                    <a:pt x="262" y="19781"/>
                    <a:pt x="585" y="19781"/>
                  </a:cubicBezTo>
                  <a:lnTo>
                    <a:pt x="1966" y="19781"/>
                  </a:lnTo>
                  <a:lnTo>
                    <a:pt x="2787" y="21600"/>
                  </a:lnTo>
                  <a:lnTo>
                    <a:pt x="3607" y="19781"/>
                  </a:lnTo>
                  <a:lnTo>
                    <a:pt x="21015" y="19781"/>
                  </a:lnTo>
                  <a:cubicBezTo>
                    <a:pt x="21338" y="19781"/>
                    <a:pt x="21600" y="19331"/>
                    <a:pt x="21600" y="18778"/>
                  </a:cubicBezTo>
                  <a:lnTo>
                    <a:pt x="21600" y="1003"/>
                  </a:lnTo>
                  <a:cubicBezTo>
                    <a:pt x="21600" y="450"/>
                    <a:pt x="21338" y="0"/>
                    <a:pt x="21015" y="0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8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156" y="27712"/>
              <a:ext cx="31369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Shape 210"/>
          <p:cNvSpPr/>
          <p:nvPr/>
        </p:nvSpPr>
        <p:spPr>
          <a:xfrm>
            <a:off x="4681455" y="4558321"/>
            <a:ext cx="965634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954171" y="4407921"/>
            <a:ext cx="3656807" cy="1845470"/>
            <a:chOff x="0" y="0"/>
            <a:chExt cx="3656806" cy="1845468"/>
          </a:xfrm>
        </p:grpSpPr>
        <p:sp>
          <p:nvSpPr>
            <p:cNvPr id="211" name="Shape 211"/>
            <p:cNvSpPr/>
            <p:nvPr/>
          </p:nvSpPr>
          <p:spPr>
            <a:xfrm>
              <a:off x="0" y="0"/>
              <a:ext cx="3656807" cy="184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" y="0"/>
                  </a:moveTo>
                  <a:cubicBezTo>
                    <a:pt x="238" y="0"/>
                    <a:pt x="0" y="471"/>
                    <a:pt x="0" y="1050"/>
                  </a:cubicBezTo>
                  <a:lnTo>
                    <a:pt x="0" y="20550"/>
                  </a:lnTo>
                  <a:cubicBezTo>
                    <a:pt x="0" y="21129"/>
                    <a:pt x="238" y="21600"/>
                    <a:pt x="530" y="21600"/>
                  </a:cubicBezTo>
                  <a:lnTo>
                    <a:pt x="20294" y="21600"/>
                  </a:lnTo>
                  <a:cubicBezTo>
                    <a:pt x="20586" y="21600"/>
                    <a:pt x="20824" y="21129"/>
                    <a:pt x="20824" y="20550"/>
                  </a:cubicBezTo>
                  <a:lnTo>
                    <a:pt x="20824" y="6067"/>
                  </a:lnTo>
                  <a:lnTo>
                    <a:pt x="21600" y="4589"/>
                  </a:lnTo>
                  <a:lnTo>
                    <a:pt x="20824" y="3117"/>
                  </a:lnTo>
                  <a:lnTo>
                    <a:pt x="20824" y="1050"/>
                  </a:lnTo>
                  <a:cubicBezTo>
                    <a:pt x="20824" y="471"/>
                    <a:pt x="20586" y="0"/>
                    <a:pt x="20294" y="0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51" y="40084"/>
              <a:ext cx="3454401" cy="176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A956A7B-3542-6D47-A55B-4E1A09399958}"/>
              </a:ext>
            </a:extLst>
          </p:cNvPr>
          <p:cNvSpPr/>
          <p:nvPr/>
        </p:nvSpPr>
        <p:spPr>
          <a:xfrm>
            <a:off x="110724" y="6412468"/>
            <a:ext cx="881204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ea typeface="Verdana" charset="0"/>
                <a:cs typeface="Verdana" charset="0"/>
              </a:rPr>
              <a:t>Word embedding projected in two-dimensional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9217108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 advAuto="0"/>
      <p:bldP spid="201" grpId="0" animBg="1" advAuto="0"/>
      <p:bldP spid="202" grpId="0" animBg="1" advAuto="0"/>
      <p:bldP spid="205" grpId="0" animBg="1" advAuto="0"/>
      <p:bldP spid="206" grpId="0" animBg="1" advAuto="0"/>
      <p:bldP spid="209" grpId="0" animBg="1" advAuto="0"/>
      <p:bldP spid="210" grpId="0" animBg="1" advAuto="0"/>
      <p:bldP spid="213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6664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0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07" y="2127938"/>
            <a:ext cx="1649307" cy="28804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85"/>
          <p:cNvGrpSpPr/>
          <p:nvPr/>
        </p:nvGrpSpPr>
        <p:grpSpPr>
          <a:xfrm>
            <a:off x="1819484" y="3031244"/>
            <a:ext cx="2677824" cy="1991489"/>
            <a:chOff x="-53881" y="0"/>
            <a:chExt cx="2677822" cy="1991488"/>
          </a:xfrm>
        </p:grpSpPr>
        <p:pic>
          <p:nvPicPr>
            <p:cNvPr id="15" name="Bild 1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228276"/>
              <a:ext cx="781120" cy="803938"/>
            </a:xfrm>
            <a:prstGeom prst="rect">
              <a:avLst/>
            </a:prstGeom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817561" y="0"/>
              <a:ext cx="1310623" cy="1310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84"/>
            <p:cNvSpPr/>
            <p:nvPr/>
          </p:nvSpPr>
          <p:spPr>
            <a:xfrm>
              <a:off x="409294" y="1342448"/>
              <a:ext cx="2214648" cy="64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spcBef>
                  <a:spcPts val="0"/>
                </a:spcBef>
                <a:defRPr sz="2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dirty="0">
                  <a:latin typeface="+mn-lt"/>
                </a:rPr>
                <a:t>Word Embedding Black-box</a:t>
              </a:r>
            </a:p>
          </p:txBody>
        </p:sp>
      </p:grpSp>
      <p:pic>
        <p:nvPicPr>
          <p:cNvPr id="20" name="Bild 1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5239" y="3272219"/>
            <a:ext cx="781120" cy="803939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1854200"/>
            <a:ext cx="41783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475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333" r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06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b="1" i="1" smtClean="0"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lang="en-GB" sz="2000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128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/>
          <p:cNvCxnSpPr>
            <a:stCxn id="26" idx="3"/>
          </p:cNvCxnSpPr>
          <p:nvPr/>
        </p:nvCxnSpPr>
        <p:spPr bwMode="auto">
          <a:xfrm>
            <a:off x="7830944" y="2333655"/>
            <a:ext cx="11606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26" idx="1"/>
          </p:cNvCxnSpPr>
          <p:nvPr/>
        </p:nvCxnSpPr>
        <p:spPr bwMode="auto">
          <a:xfrm flipH="1">
            <a:off x="6510670" y="2333655"/>
            <a:ext cx="103313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itel 2">
            <a:extLst>
              <a:ext uri="{FF2B5EF4-FFF2-40B4-BE49-F238E27FC236}">
                <a16:creationId xmlns:a16="http://schemas.microsoft.com/office/drawing/2014/main" id="{EF4D12A2-2386-F842-8B89-1FE08140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dirty="0"/>
              <a:t>Learning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402917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66334" y="1763253"/>
            <a:ext cx="8812774" cy="29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word2vec</a:t>
            </a:r>
          </a:p>
          <a:p>
            <a:r>
              <a:rPr lang="en-US" sz="3200" dirty="0"/>
              <a:t>A neural word embedding algorithm</a:t>
            </a:r>
          </a:p>
        </p:txBody>
      </p:sp>
    </p:spTree>
    <p:extLst>
      <p:ext uri="{BB962C8B-B14F-4D97-AF65-F5344CB8AC3E}">
        <p14:creationId xmlns:p14="http://schemas.microsoft.com/office/powerpoint/2010/main" val="4255284023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429000" y="1557338"/>
            <a:ext cx="5629862" cy="446405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GB" sz="3600" dirty="0"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 most cases, the meaning of a word is its use</a:t>
            </a:r>
            <a:r>
              <a:rPr lang="en-GB" sz="3600" dirty="0">
                <a:latin typeface="Helvetica" charset="0"/>
                <a:ea typeface="Helvetica" charset="0"/>
                <a:cs typeface="Helvetica" charset="0"/>
              </a:rPr>
              <a:t>.”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036692" y="4508290"/>
            <a:ext cx="4022170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Ludwig Wittgenstein, </a:t>
            </a:r>
          </a:p>
          <a:p>
            <a:r>
              <a:rPr lang="en-US" sz="2000" i="1" dirty="0"/>
              <a:t>Philosophical Investigations (1953)</a:t>
            </a:r>
            <a:endParaRPr lang="de-AT" sz="2000" i="1" dirty="0"/>
          </a:p>
        </p:txBody>
      </p:sp>
      <p:pic>
        <p:nvPicPr>
          <p:cNvPr id="8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7" y="1566189"/>
            <a:ext cx="2628343" cy="3844011"/>
          </a:xfrm>
          <a:prstGeom prst="rect">
            <a:avLst/>
          </a:prstGeom>
        </p:spPr>
      </p:pic>
      <p:sp>
        <p:nvSpPr>
          <p:cNvPr id="5" name="Titel 2">
            <a:extLst>
              <a:ext uri="{FF2B5EF4-FFF2-40B4-BE49-F238E27FC236}">
                <a16:creationId xmlns:a16="http://schemas.microsoft.com/office/drawing/2014/main" id="{F8416DF3-6E14-8F42-B078-6C5D1268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dirty="0"/>
              <a:t>Intuition for Computational Linguistics</a:t>
            </a:r>
          </a:p>
        </p:txBody>
      </p:sp>
    </p:spTree>
    <p:extLst>
      <p:ext uri="{BB962C8B-B14F-4D97-AF65-F5344CB8AC3E}">
        <p14:creationId xmlns:p14="http://schemas.microsoft.com/office/powerpoint/2010/main" val="149054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/>
        </p:nvSpPr>
        <p:spPr>
          <a:xfrm>
            <a:off x="598736" y="4832513"/>
            <a:ext cx="15945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Thomas Lidy</a:t>
            </a:r>
            <a:endParaRPr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Tahoma"/>
                <a:ea typeface="Tahoma"/>
                <a:cs typeface="Tahoma"/>
                <a:sym typeface="Tahoma"/>
              </a:rPr>
              <a:t>Musimap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p27"/>
          <p:cNvSpPr txBox="1"/>
          <p:nvPr/>
        </p:nvSpPr>
        <p:spPr>
          <a:xfrm>
            <a:off x="0" y="3455213"/>
            <a:ext cx="9144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Organizers:</a:t>
            </a:r>
            <a:endParaRPr sz="2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3" name="Google Shape;113;p27" descr="portrai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076" y="4129869"/>
            <a:ext cx="539663" cy="7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909" y="4112962"/>
            <a:ext cx="554811" cy="71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7" descr="portrait_sw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425" y="4112962"/>
            <a:ext cx="528872" cy="7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/>
          <p:nvPr/>
        </p:nvSpPr>
        <p:spPr>
          <a:xfrm>
            <a:off x="7194675" y="5281350"/>
            <a:ext cx="1941900" cy="7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pic>
        <p:nvPicPr>
          <p:cNvPr id="117" name="Google Shape;117;p27" descr="dlmeetup_logo_300dpi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487" y="1537662"/>
            <a:ext cx="4313024" cy="16949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7"/>
          <p:cNvSpPr/>
          <p:nvPr/>
        </p:nvSpPr>
        <p:spPr>
          <a:xfrm>
            <a:off x="4563045" y="4832513"/>
            <a:ext cx="170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Tahoma"/>
                <a:ea typeface="Tahoma"/>
                <a:cs typeface="Tahoma"/>
                <a:sym typeface="Tahoma"/>
              </a:rPr>
              <a:t>René Donner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Tahoma"/>
                <a:ea typeface="Tahoma"/>
                <a:cs typeface="Tahoma"/>
                <a:sym typeface="Tahoma"/>
              </a:rPr>
              <a:t>contextflow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7954" y="4112964"/>
            <a:ext cx="581475" cy="7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7"/>
          <p:cNvSpPr/>
          <p:nvPr/>
        </p:nvSpPr>
        <p:spPr>
          <a:xfrm>
            <a:off x="6682003" y="4849413"/>
            <a:ext cx="170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Jan Schlüter</a:t>
            </a:r>
            <a:endParaRPr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Tahoma"/>
                <a:ea typeface="Tahoma"/>
                <a:cs typeface="Tahoma"/>
                <a:sym typeface="Tahoma"/>
              </a:rPr>
              <a:t>OFAI &amp; UTLN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27"/>
          <p:cNvSpPr/>
          <p:nvPr/>
        </p:nvSpPr>
        <p:spPr>
          <a:xfrm>
            <a:off x="2476178" y="4832513"/>
            <a:ext cx="17028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Tahoma"/>
                <a:ea typeface="Tahoma"/>
                <a:cs typeface="Tahoma"/>
                <a:sym typeface="Tahoma"/>
              </a:rPr>
              <a:t>Alex Schindler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>
                <a:latin typeface="Tahoma"/>
                <a:ea typeface="Tahoma"/>
                <a:cs typeface="Tahoma"/>
                <a:sym typeface="Tahoma"/>
              </a:rPr>
              <a:t>AIT &amp; TU Wien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0" y="5490238"/>
            <a:ext cx="9144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200" b="1">
                <a:solidFill>
                  <a:srgbClr val="134F5C"/>
                </a:solidFill>
              </a:rPr>
              <a:t>www.meetup.com/Vienna-Deep-Learning-Meetup</a:t>
            </a:r>
            <a:endParaRPr sz="2200" b="1">
              <a:highlight>
                <a:srgbClr val="FFFFFF"/>
              </a:highlight>
            </a:endParaRPr>
          </a:p>
        </p:txBody>
      </p:sp>
      <p:sp>
        <p:nvSpPr>
          <p:cNvPr id="123" name="Google Shape;123;p27"/>
          <p:cNvSpPr/>
          <p:nvPr/>
        </p:nvSpPr>
        <p:spPr>
          <a:xfrm>
            <a:off x="7202100" y="857250"/>
            <a:ext cx="1941900" cy="7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95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 for Computational Linguistics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429000" y="1557338"/>
            <a:ext cx="5319713" cy="44640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“You shall know a word by the company it keeps!”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7338"/>
            <a:ext cx="2794000" cy="39878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791200" y="4563070"/>
            <a:ext cx="3012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J. R. Firth, A synopsis of linguistic theory 1930–1955 (1957)</a:t>
            </a:r>
            <a:endParaRPr lang="de-AT" i="1" dirty="0"/>
          </a:p>
        </p:txBody>
      </p:sp>
    </p:spTree>
    <p:extLst>
      <p:ext uri="{BB962C8B-B14F-4D97-AF65-F5344CB8AC3E}">
        <p14:creationId xmlns:p14="http://schemas.microsoft.com/office/powerpoint/2010/main" val="175657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8111609" y="6477000"/>
            <a:ext cx="8675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Nida[1975]</a:t>
            </a:r>
            <a:endParaRPr lang="en-US" sz="1100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0" y="2590800"/>
            <a:ext cx="3058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Tesgüino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1524113" y="1570909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drink</a:t>
            </a:r>
          </a:p>
        </p:txBody>
      </p:sp>
      <p:sp>
        <p:nvSpPr>
          <p:cNvPr id="10" name="Textfeld 9"/>
          <p:cNvSpPr txBox="1"/>
          <p:nvPr/>
        </p:nvSpPr>
        <p:spPr>
          <a:xfrm rot="192402">
            <a:off x="1051230" y="4018172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fermented</a:t>
            </a: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687362" y="4581711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bottle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out of corn</a:t>
            </a: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3918214" y="1444495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sacred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54917" y="2975520"/>
            <a:ext cx="1847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beverage</a:t>
            </a: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2773772" y="4745857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Mexico</a:t>
            </a:r>
          </a:p>
        </p:txBody>
      </p:sp>
      <p:sp>
        <p:nvSpPr>
          <p:cNvPr id="17" name="Textfeld 16"/>
          <p:cNvSpPr txBox="1"/>
          <p:nvPr/>
        </p:nvSpPr>
        <p:spPr>
          <a:xfrm rot="527638">
            <a:off x="6441417" y="2004897"/>
            <a:ext cx="1733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alcoholic</a:t>
            </a:r>
          </a:p>
        </p:txBody>
      </p:sp>
    </p:spTree>
    <p:extLst>
      <p:ext uri="{BB962C8B-B14F-4D97-AF65-F5344CB8AC3E}">
        <p14:creationId xmlns:p14="http://schemas.microsoft.com/office/powerpoint/2010/main" val="26335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48000" y="2590800"/>
            <a:ext cx="2491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Märzen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3869619" y="4333687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drink</a:t>
            </a:r>
          </a:p>
        </p:txBody>
      </p:sp>
      <p:sp>
        <p:nvSpPr>
          <p:cNvPr id="10" name="Textfeld 9"/>
          <p:cNvSpPr txBox="1"/>
          <p:nvPr/>
        </p:nvSpPr>
        <p:spPr>
          <a:xfrm rot="192402">
            <a:off x="2110374" y="4265598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Verdana" charset="0"/>
                <a:ea typeface="Verdana" charset="0"/>
                <a:cs typeface="Verdana" charset="0"/>
              </a:rPr>
              <a:t>bar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1499184">
            <a:off x="7064156" y="1589579"/>
            <a:ext cx="1156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bitter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5715000" y="2170019"/>
            <a:ext cx="229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Oktoberfest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030159" y="3863905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lager</a:t>
            </a: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4319113" y="1498741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bottle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62000" y="297552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brew</a:t>
            </a: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1328447" y="1612699"/>
            <a:ext cx="1535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Bavaria</a:t>
            </a:r>
          </a:p>
        </p:txBody>
      </p:sp>
      <p:sp>
        <p:nvSpPr>
          <p:cNvPr id="17" name="Textfeld 16"/>
          <p:cNvSpPr txBox="1"/>
          <p:nvPr/>
        </p:nvSpPr>
        <p:spPr>
          <a:xfrm rot="527638">
            <a:off x="2388882" y="5321323"/>
            <a:ext cx="1733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alcoholic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202D6-C27B-A541-9B35-F1689382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840" y="3237130"/>
            <a:ext cx="2275312" cy="34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6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990600"/>
            <a:ext cx="6878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Tesgüino</a:t>
            </a:r>
            <a:r>
              <a:rPr lang="en-US" sz="4400" b="1" dirty="0">
                <a:latin typeface="Verdana" charset="0"/>
                <a:ea typeface="Verdana" charset="0"/>
                <a:cs typeface="Verdana" charset="0"/>
              </a:rPr>
              <a:t> ←→ </a:t>
            </a:r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Märzen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8" name="Inhaltsplatzhalter 3"/>
          <p:cNvSpPr>
            <a:spLocks noGrp="1"/>
          </p:cNvSpPr>
          <p:nvPr>
            <p:ph idx="1"/>
          </p:nvPr>
        </p:nvSpPr>
        <p:spPr>
          <a:xfrm>
            <a:off x="533400" y="4876800"/>
            <a:ext cx="8215313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Algorithmic intuition: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800" dirty="0"/>
              <a:t>Two words are </a:t>
            </a:r>
            <a:r>
              <a:rPr lang="en-US" sz="2800" dirty="0">
                <a:solidFill>
                  <a:srgbClr val="0432FF"/>
                </a:solidFill>
              </a:rPr>
              <a:t>related</a:t>
            </a:r>
            <a:r>
              <a:rPr lang="en-US" sz="2800" dirty="0"/>
              <a:t> when they share many </a:t>
            </a:r>
            <a:r>
              <a:rPr lang="en-US" sz="2800" dirty="0">
                <a:solidFill>
                  <a:srgbClr val="0432FF"/>
                </a:solidFill>
              </a:rPr>
              <a:t>context words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02106-098B-D64C-8746-14887E05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133600"/>
            <a:ext cx="1295400" cy="19586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7C6CF9-CB8A-8F4F-BD21-C00C03F2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74" y="1905000"/>
            <a:ext cx="2814726" cy="21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21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Word Embedding with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904999"/>
                <a:ext cx="8534400" cy="426720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Design a neural network architecture!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Loop over training data </a:t>
                </a:r>
                <a14:m>
                  <m:oMath xmlns:m="http://schemas.openxmlformats.org/officeDocument/2006/math">
                    <m:r>
                      <a:rPr lang="de-AT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dirty="0"/>
                  <a:t>Set word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as input and context word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as output</a:t>
                </a:r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dirty="0"/>
                  <a:t>Calculate the output of network, namely</a:t>
                </a:r>
              </a:p>
              <a:p>
                <a:pPr marL="400050" lvl="1" indent="0">
                  <a:buNone/>
                </a:pPr>
                <a:r>
                  <a:rPr lang="en-US" dirty="0"/>
                  <a:t>	The probability of observing context word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given word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AT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i="1">
                          <a:latin typeface="Cambria Math" charset="0"/>
                        </a:rPr>
                        <m:t>𝑃</m:t>
                      </m:r>
                      <m:r>
                        <a:rPr lang="de-AT" sz="4000" i="1">
                          <a:latin typeface="Cambria Math" charset="0"/>
                        </a:rPr>
                        <m:t>(</m:t>
                      </m:r>
                      <m:r>
                        <a:rPr lang="de-AT" sz="4000" i="1">
                          <a:latin typeface="Cambria Math" charset="0"/>
                        </a:rPr>
                        <m:t>𝑐</m:t>
                      </m:r>
                      <m:r>
                        <a:rPr lang="de-AT" sz="4000" i="1">
                          <a:latin typeface="Cambria Math" charset="0"/>
                        </a:rPr>
                        <m:t>|</m:t>
                      </m:r>
                      <m:r>
                        <a:rPr lang="de-AT" sz="4000" i="1">
                          <a:latin typeface="Cambria Math" charset="0"/>
                        </a:rPr>
                        <m:t>𝑤</m:t>
                      </m:r>
                      <m:r>
                        <a:rPr lang="de-AT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857250" lvl="1" indent="-457200">
                  <a:buFont typeface="+mj-lt"/>
                  <a:buAutoNum type="alphaLcPeriod" startAt="3"/>
                </a:pPr>
                <a:endParaRPr lang="en-US" dirty="0"/>
              </a:p>
              <a:p>
                <a:pPr marL="857250" lvl="1" indent="-457200">
                  <a:buFont typeface="+mj-lt"/>
                  <a:buAutoNum type="alphaLcPeriod" startAt="3"/>
                </a:pPr>
                <a:r>
                  <a:rPr lang="en-US" dirty="0"/>
                  <a:t>Optimize the network to maximize the likelihood probability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Repeat</a:t>
                </a:r>
                <a:endParaRPr lang="en-GB" sz="2000" b="1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904999"/>
                <a:ext cx="8534400" cy="4267201"/>
              </a:xfrm>
              <a:blipFill>
                <a:blip r:embed="rId3"/>
                <a:stretch>
                  <a:fillRect l="-743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9E1F4C5-5896-7D48-814F-E9E60D326BD4}"/>
              </a:ext>
            </a:extLst>
          </p:cNvPr>
          <p:cNvSpPr/>
          <p:nvPr/>
        </p:nvSpPr>
        <p:spPr>
          <a:xfrm>
            <a:off x="1347358" y="1176615"/>
            <a:ext cx="6058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Recipe for creating word embedding with neural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07859-95DF-7346-ADFC-D85F54CC112A}"/>
              </a:ext>
            </a:extLst>
          </p:cNvPr>
          <p:cNvSpPr/>
          <p:nvPr/>
        </p:nvSpPr>
        <p:spPr>
          <a:xfrm>
            <a:off x="2719536" y="5943600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>
                <a:solidFill>
                  <a:srgbClr val="C00000"/>
                </a:solidFill>
              </a:rPr>
              <a:t>No panic!!! </a:t>
            </a:r>
            <a:r>
              <a:rPr lang="en-US" u="sng" dirty="0" err="1">
                <a:solidFill>
                  <a:srgbClr val="C00000"/>
                </a:solidFill>
              </a:rPr>
              <a:t>Figuers</a:t>
            </a:r>
            <a:r>
              <a:rPr lang="en-US" u="sng" dirty="0">
                <a:solidFill>
                  <a:srgbClr val="C00000"/>
                </a:solidFill>
              </a:rPr>
              <a:t> come next!</a:t>
            </a:r>
          </a:p>
        </p:txBody>
      </p:sp>
    </p:spTree>
    <p:extLst>
      <p:ext uri="{BB962C8B-B14F-4D97-AF65-F5344CB8AC3E}">
        <p14:creationId xmlns:p14="http://schemas.microsoft.com/office/powerpoint/2010/main" val="159966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5855B90-5780-F843-99CB-72521847B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264" y="2983299"/>
            <a:ext cx="1003300" cy="2350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933C2-31C7-734E-BAAD-9C1C7E84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68600"/>
            <a:ext cx="6667500" cy="24130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924" y="6510929"/>
            <a:ext cx="2395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hlinkClick r:id="rId5"/>
              </a:rPr>
              <a:t>https://web.stanford.edu/~jurafsky/slp3/</a:t>
            </a:r>
            <a:r>
              <a:rPr lang="de-AT" sz="1000" dirty="0"/>
              <a:t> </a:t>
            </a:r>
            <a:endParaRPr lang="de-AT" dirty="0"/>
          </a:p>
        </p:txBody>
      </p:sp>
      <p:sp>
        <p:nvSpPr>
          <p:cNvPr id="7" name="Rechteck 6"/>
          <p:cNvSpPr/>
          <p:nvPr/>
        </p:nvSpPr>
        <p:spPr>
          <a:xfrm>
            <a:off x="2514600" y="1066800"/>
            <a:ext cx="36943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Train sample: (</a:t>
            </a:r>
            <a:r>
              <a:rPr lang="en-GB" sz="2000" i="1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2000" i="1" dirty="0">
                <a:latin typeface="Helvetica" charset="0"/>
                <a:ea typeface="Helvetica" charset="0"/>
                <a:cs typeface="Helvetica" charset="0"/>
              </a:rPr>
              <a:t>drink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06397" y="2281814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309893" y="5313279"/>
            <a:ext cx="193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" charset="0"/>
                <a:ea typeface="Helvetica" charset="0"/>
                <a:cs typeface="Helvetica" charset="0"/>
              </a:rPr>
              <a:t>Linear activation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1371600" y="5786743"/>
            <a:ext cx="226531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Words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matrix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4419600" y="5791200"/>
            <a:ext cx="28077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Context Words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matrix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-48900" y="1676400"/>
            <a:ext cx="22765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Input Layer</a:t>
            </a:r>
          </a:p>
          <a:p>
            <a:pPr algn="ctr"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(One-hot encoder</a:t>
            </a: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6510606" y="1600200"/>
            <a:ext cx="1779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Output Layer</a:t>
            </a:r>
          </a:p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GB" sz="2000" b="1" dirty="0" err="1">
                <a:latin typeface="Helvetica" charset="0"/>
                <a:ea typeface="Helvetica" charset="0"/>
                <a:cs typeface="Helvetica" charset="0"/>
              </a:rPr>
              <a:t>Softmax</a:t>
            </a: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6" name="Oval 35"/>
          <p:cNvSpPr/>
          <p:nvPr/>
        </p:nvSpPr>
        <p:spPr>
          <a:xfrm>
            <a:off x="7391400" y="3697574"/>
            <a:ext cx="1561031" cy="569626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chemeClr val="accent1"/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itel 2">
            <a:extLst>
              <a:ext uri="{FF2B5EF4-FFF2-40B4-BE49-F238E27FC236}">
                <a16:creationId xmlns:a16="http://schemas.microsoft.com/office/drawing/2014/main" id="{428EBEFD-AB3A-D54B-A3AA-9895BFAF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Neural Word Embedding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F9EC0B-F7B6-9E41-BE4E-7A77F9ED109B}"/>
                  </a:ext>
                </a:extLst>
              </p:cNvPr>
              <p:cNvSpPr txBox="1"/>
              <p:nvPr/>
            </p:nvSpPr>
            <p:spPr>
              <a:xfrm>
                <a:off x="886147" y="5228677"/>
                <a:ext cx="494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F9EC0B-F7B6-9E41-BE4E-7A77F9ED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7" y="5228677"/>
                <a:ext cx="494494" cy="276999"/>
              </a:xfrm>
              <a:prstGeom prst="rect">
                <a:avLst/>
              </a:prstGeom>
              <a:blipFill>
                <a:blip r:embed="rId7"/>
                <a:stretch>
                  <a:fillRect l="-7500" r="-25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618DC6-4CFD-3748-A5AF-F6E276555060}"/>
                  </a:ext>
                </a:extLst>
              </p:cNvPr>
              <p:cNvSpPr txBox="1"/>
              <p:nvPr/>
            </p:nvSpPr>
            <p:spPr>
              <a:xfrm>
                <a:off x="3895401" y="4873388"/>
                <a:ext cx="494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618DC6-4CFD-3748-A5AF-F6E276555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01" y="4873388"/>
                <a:ext cx="494494" cy="276999"/>
              </a:xfrm>
              <a:prstGeom prst="rect">
                <a:avLst/>
              </a:prstGeom>
              <a:blipFill>
                <a:blip r:embed="rId8"/>
                <a:stretch>
                  <a:fillRect l="-10000" r="-7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2649B7-2A10-734C-847C-A21766F175EA}"/>
                  </a:ext>
                </a:extLst>
              </p:cNvPr>
              <p:cNvSpPr txBox="1"/>
              <p:nvPr/>
            </p:nvSpPr>
            <p:spPr>
              <a:xfrm>
                <a:off x="7153186" y="5228049"/>
                <a:ext cx="494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2649B7-2A10-734C-847C-A21766F1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86" y="5228049"/>
                <a:ext cx="494494" cy="276999"/>
              </a:xfrm>
              <a:prstGeom prst="rect">
                <a:avLst/>
              </a:prstGeom>
              <a:blipFill>
                <a:blip r:embed="rId9"/>
                <a:stretch>
                  <a:fillRect l="-7500" r="-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7A4619-56ED-0247-B420-1E0553A138BB}"/>
                  </a:ext>
                </a:extLst>
              </p:cNvPr>
              <p:cNvSpPr txBox="1"/>
              <p:nvPr/>
            </p:nvSpPr>
            <p:spPr>
              <a:xfrm>
                <a:off x="2084810" y="3657600"/>
                <a:ext cx="1039390" cy="48109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AT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7A4619-56ED-0247-B420-1E0553A13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810" y="3657600"/>
                <a:ext cx="1039390" cy="481094"/>
              </a:xfrm>
              <a:prstGeom prst="rect">
                <a:avLst/>
              </a:prstGeom>
              <a:blipFill>
                <a:blip r:embed="rId10"/>
                <a:stretch>
                  <a:fillRect l="-7143" t="-10256" b="-3589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5B5252-CC8C-B949-98B1-E80A9F314E19}"/>
                  </a:ext>
                </a:extLst>
              </p:cNvPr>
              <p:cNvSpPr txBox="1"/>
              <p:nvPr/>
            </p:nvSpPr>
            <p:spPr>
              <a:xfrm>
                <a:off x="5536954" y="3733800"/>
                <a:ext cx="1034619" cy="6013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AT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AT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5B5252-CC8C-B949-98B1-E80A9F314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954" y="3733800"/>
                <a:ext cx="1034619" cy="601383"/>
              </a:xfrm>
              <a:prstGeom prst="rect">
                <a:avLst/>
              </a:prstGeom>
              <a:blipFill>
                <a:blip r:embed="rId11"/>
                <a:stretch>
                  <a:fillRect l="-24096" t="-6122" r="-3614" b="-367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F404A6-D150-4E4D-92B0-23E624BE1F10}"/>
                  </a:ext>
                </a:extLst>
              </p:cNvPr>
              <p:cNvSpPr/>
              <p:nvPr/>
            </p:nvSpPr>
            <p:spPr>
              <a:xfrm>
                <a:off x="6605502" y="2286000"/>
                <a:ext cx="2695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 smtClean="0">
                          <a:latin typeface="Cambria Math" charset="0"/>
                        </a:rPr>
                        <m:t>𝑝</m:t>
                      </m:r>
                      <m:r>
                        <a:rPr lang="de-AT" sz="240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AT" sz="2400" b="0" i="0" smtClean="0">
                          <a:latin typeface="Cambria Math" panose="02040503050406030204" pitchFamily="18" charset="0"/>
                        </a:rPr>
                        <m:t>drink</m:t>
                      </m:r>
                      <m:r>
                        <a:rPr lang="de-AT" sz="2400" i="1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AT" sz="2400" b="0" i="0" smtClean="0">
                          <a:latin typeface="Cambria Math" panose="02040503050406030204" pitchFamily="18" charset="0"/>
                        </a:rPr>
                        <m:t>Tesg</m:t>
                      </m:r>
                      <m:r>
                        <a:rPr lang="de-AT" sz="2400" b="0" i="0" smtClean="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de-AT" sz="2400" b="0" i="0" smtClean="0">
                          <a:latin typeface="Cambria Math" panose="02040503050406030204" pitchFamily="18" charset="0"/>
                        </a:rPr>
                        <m:t>ino</m:t>
                      </m:r>
                      <m:r>
                        <a:rPr lang="de-AT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F404A6-D150-4E4D-92B0-23E624BE1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02" y="2286000"/>
                <a:ext cx="2695546" cy="46166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F6864096-BE2E-4F42-9CE4-E3172DE5CC11}"/>
              </a:ext>
            </a:extLst>
          </p:cNvPr>
          <p:cNvSpPr/>
          <p:nvPr/>
        </p:nvSpPr>
        <p:spPr bwMode="auto">
          <a:xfrm>
            <a:off x="3124200" y="1905000"/>
            <a:ext cx="2107954" cy="326886"/>
          </a:xfrm>
          <a:prstGeom prst="rightArrow">
            <a:avLst>
              <a:gd name="adj1" fmla="val 41892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Forward pass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87C04F-D37A-9749-8BDA-917EA74B6236}"/>
              </a:ext>
            </a:extLst>
          </p:cNvPr>
          <p:cNvGrpSpPr/>
          <p:nvPr/>
        </p:nvGrpSpPr>
        <p:grpSpPr>
          <a:xfrm>
            <a:off x="3124200" y="2263914"/>
            <a:ext cx="2107954" cy="631686"/>
            <a:chOff x="3124200" y="2340114"/>
            <a:chExt cx="2107954" cy="631686"/>
          </a:xfrm>
        </p:grpSpPr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6D496356-21F2-0847-9E0A-06B7D097E71D}"/>
                </a:ext>
              </a:extLst>
            </p:cNvPr>
            <p:cNvSpPr/>
            <p:nvPr/>
          </p:nvSpPr>
          <p:spPr bwMode="auto">
            <a:xfrm rot="10800000">
              <a:off x="3124200" y="2340114"/>
              <a:ext cx="2107954" cy="326886"/>
            </a:xfrm>
            <a:prstGeom prst="rightArrow">
              <a:avLst>
                <a:gd name="adj1" fmla="val 41892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B53C5-3E6C-ED45-9BEA-824A0E68D0A8}"/>
                </a:ext>
              </a:extLst>
            </p:cNvPr>
            <p:cNvSpPr/>
            <p:nvPr/>
          </p:nvSpPr>
          <p:spPr>
            <a:xfrm>
              <a:off x="3276600" y="2515328"/>
              <a:ext cx="1915910" cy="456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Backpropagation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2150F6C-BE60-6845-BD6E-AF8B15CBD0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3" y="2768600"/>
            <a:ext cx="9144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6" grpId="0" animBg="1"/>
      <p:bldP spid="5" grpId="0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4163" y="24280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  <a:ln>
            <a:noFill/>
          </a:ln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 err="1">
                <a:latin typeface="Helvetica" charset="0"/>
                <a:ea typeface="Helvetica" charset="0"/>
                <a:cs typeface="Helvetica" charset="0"/>
              </a:rPr>
              <a:t>Märzen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  <a:ln>
            <a:noFill/>
          </a:ln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70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616003" y="174567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 err="1">
                <a:latin typeface="Helvetica" charset="0"/>
                <a:ea typeface="Helvetica" charset="0"/>
                <a:cs typeface="Helvetica" charset="0"/>
              </a:rPr>
              <a:t>Märzen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192248" y="125118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8235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Dreieck 30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Dreieck 31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Dreieck 32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reieck 33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hteck 24">
            <a:extLst>
              <a:ext uri="{FF2B5EF4-FFF2-40B4-BE49-F238E27FC236}">
                <a16:creationId xmlns:a16="http://schemas.microsoft.com/office/drawing/2014/main" id="{E0B8447B-61F5-9548-80D7-49B0A1F14BCA}"/>
              </a:ext>
            </a:extLst>
          </p:cNvPr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 err="1">
                <a:latin typeface="Helvetica" charset="0"/>
                <a:ea typeface="Helvetica" charset="0"/>
                <a:cs typeface="Helvetica" charset="0"/>
              </a:rPr>
              <a:t>Märzen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Rechteck 25">
            <a:extLst>
              <a:ext uri="{FF2B5EF4-FFF2-40B4-BE49-F238E27FC236}">
                <a16:creationId xmlns:a16="http://schemas.microsoft.com/office/drawing/2014/main" id="{259EDD13-AACF-AA48-A571-0AE3EADDC654}"/>
              </a:ext>
            </a:extLst>
          </p:cNvPr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77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916615"/>
            <a:ext cx="1107715" cy="2738644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5455785" y="592110"/>
            <a:ext cx="2355971" cy="133284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5" name="Dreieck 34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Dreieck 40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Dreieck 41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chteck 24">
            <a:extLst>
              <a:ext uri="{FF2B5EF4-FFF2-40B4-BE49-F238E27FC236}">
                <a16:creationId xmlns:a16="http://schemas.microsoft.com/office/drawing/2014/main" id="{BC174711-0817-194E-BE12-5409EE0A55EF}"/>
              </a:ext>
            </a:extLst>
          </p:cNvPr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 err="1">
                <a:latin typeface="Helvetica" charset="0"/>
                <a:ea typeface="Helvetica" charset="0"/>
                <a:cs typeface="Helvetica" charset="0"/>
              </a:rPr>
              <a:t>Märzen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Rechteck 25">
            <a:extLst>
              <a:ext uri="{FF2B5EF4-FFF2-40B4-BE49-F238E27FC236}">
                <a16:creationId xmlns:a16="http://schemas.microsoft.com/office/drawing/2014/main" id="{4DF731D6-E597-D345-A4AE-D2D77968FC30}"/>
              </a:ext>
            </a:extLst>
          </p:cNvPr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0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975" y="2160100"/>
            <a:ext cx="4652049" cy="29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>
            <a:spLocks noGrp="1"/>
          </p:cNvSpPr>
          <p:nvPr>
            <p:ph type="title"/>
          </p:nvPr>
        </p:nvSpPr>
        <p:spPr>
          <a:xfrm>
            <a:off x="2057555" y="1196700"/>
            <a:ext cx="5028900" cy="4320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>
                <a:solidFill>
                  <a:schemeClr val="dk2"/>
                </a:solidFill>
              </a:rPr>
              <a:t>VDLM </a:t>
            </a:r>
            <a:r>
              <a:rPr lang="en-GB"/>
              <a:t>Youtube Channel</a:t>
            </a:r>
            <a:endParaRPr/>
          </a:p>
        </p:txBody>
      </p:sp>
      <p:sp>
        <p:nvSpPr>
          <p:cNvPr id="130" name="Google Shape;130;p28"/>
          <p:cNvSpPr txBox="1"/>
          <p:nvPr/>
        </p:nvSpPr>
        <p:spPr>
          <a:xfrm>
            <a:off x="1069200" y="5203500"/>
            <a:ext cx="7005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200" b="1">
                <a:solidFill>
                  <a:srgbClr val="134F5C"/>
                </a:solidFill>
              </a:rPr>
              <a:t>www.youtube.com/ViennaDeepLearningMeetup</a:t>
            </a:r>
            <a:endParaRPr sz="2200" b="1">
              <a:solidFill>
                <a:srgbClr val="134F5C"/>
              </a:solidFill>
            </a:endParaRPr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5976" y="1872726"/>
            <a:ext cx="876099" cy="1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/>
          <p:nvPr/>
        </p:nvSpPr>
        <p:spPr>
          <a:xfrm>
            <a:off x="5716600" y="3901800"/>
            <a:ext cx="960000" cy="115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662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reieck 29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2" name="Dreieck 31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hteck 24">
            <a:extLst>
              <a:ext uri="{FF2B5EF4-FFF2-40B4-BE49-F238E27FC236}">
                <a16:creationId xmlns:a16="http://schemas.microsoft.com/office/drawing/2014/main" id="{7875BC2B-B3A9-7C4B-AA08-2764BC47D899}"/>
              </a:ext>
            </a:extLst>
          </p:cNvPr>
          <p:cNvSpPr/>
          <p:nvPr/>
        </p:nvSpPr>
        <p:spPr>
          <a:xfrm>
            <a:off x="5616003" y="174567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 err="1">
                <a:latin typeface="Helvetica" charset="0"/>
                <a:ea typeface="Helvetica" charset="0"/>
                <a:cs typeface="Helvetica" charset="0"/>
              </a:rPr>
              <a:t>Märzen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25">
            <a:extLst>
              <a:ext uri="{FF2B5EF4-FFF2-40B4-BE49-F238E27FC236}">
                <a16:creationId xmlns:a16="http://schemas.microsoft.com/office/drawing/2014/main" id="{BE9DE593-7E38-B14F-A537-A477BBA87D8F}"/>
              </a:ext>
            </a:extLst>
          </p:cNvPr>
          <p:cNvSpPr/>
          <p:nvPr/>
        </p:nvSpPr>
        <p:spPr>
          <a:xfrm>
            <a:off x="4192248" y="125118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04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5240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657600" y="3144030"/>
            <a:ext cx="253585" cy="58977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 34"/>
              <p:cNvSpPr/>
              <p:nvPr/>
            </p:nvSpPr>
            <p:spPr>
              <a:xfrm>
                <a:off x="76200" y="4724400"/>
                <a:ext cx="6019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- Train sample: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(</a:t>
                </a:r>
                <a:r>
                  <a:rPr lang="en-US" sz="2000" i="1" dirty="0" err="1">
                    <a:latin typeface="Helvetica" charset="0"/>
                    <a:ea typeface="Helvetica" charset="0"/>
                    <a:cs typeface="Helvetica" charset="0"/>
                  </a:rPr>
                  <a:t>Tesgüino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, drink)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dirty="0"/>
                  <a:t>- Update vectors to maximize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𝑝</m:t>
                    </m:r>
                    <m:r>
                      <a:rPr lang="en-US" sz="200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2000" b="0" i="0" smtClean="0">
                        <a:latin typeface="Cambria Math" panose="02040503050406030204" pitchFamily="18" charset="0"/>
                      </a:rPr>
                      <m:t>drink</m:t>
                    </m:r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de-AT" sz="2000" b="0" i="0" smtClean="0">
                        <a:latin typeface="Cambria Math" panose="02040503050406030204" pitchFamily="18" charset="0"/>
                      </a:rPr>
                      <m:t>Tesg</m:t>
                    </m:r>
                    <m:r>
                      <a:rPr lang="de-AT" sz="2000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AT" sz="2000" b="0" i="0" smtClean="0">
                        <a:latin typeface="Cambria Math" panose="02040503050406030204" pitchFamily="18" charset="0"/>
                      </a:rPr>
                      <m:t>ino</m:t>
                    </m:r>
                    <m:r>
                      <a:rPr lang="en-US" sz="200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Rechteck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724400"/>
                <a:ext cx="6019800" cy="707886"/>
              </a:xfrm>
              <a:prstGeom prst="rect">
                <a:avLst/>
              </a:prstGeom>
              <a:blipFill>
                <a:blip r:embed="rId3"/>
                <a:stretch>
                  <a:fillRect l="-105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2">
            <a:extLst>
              <a:ext uri="{FF2B5EF4-FFF2-40B4-BE49-F238E27FC236}">
                <a16:creationId xmlns:a16="http://schemas.microsoft.com/office/drawing/2014/main" id="{97F1785C-396B-F649-89DF-56E21CE61A52}"/>
              </a:ext>
            </a:extLst>
          </p:cNvPr>
          <p:cNvCxnSpPr>
            <a:cxnSpLocks/>
          </p:cNvCxnSpPr>
          <p:nvPr/>
        </p:nvCxnSpPr>
        <p:spPr>
          <a:xfrm flipH="1">
            <a:off x="4729524" y="743033"/>
            <a:ext cx="147276" cy="35287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8" name="Rechteck 24">
            <a:extLst>
              <a:ext uri="{FF2B5EF4-FFF2-40B4-BE49-F238E27FC236}">
                <a16:creationId xmlns:a16="http://schemas.microsoft.com/office/drawing/2014/main" id="{FE809EE5-0CFF-0342-AEE0-08CC198EDD8E}"/>
              </a:ext>
            </a:extLst>
          </p:cNvPr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 err="1">
                <a:latin typeface="Helvetica" charset="0"/>
                <a:ea typeface="Helvetica" charset="0"/>
                <a:cs typeface="Helvetica" charset="0"/>
              </a:rPr>
              <a:t>Märzen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Rechteck 25">
            <a:extLst>
              <a:ext uri="{FF2B5EF4-FFF2-40B4-BE49-F238E27FC236}">
                <a16:creationId xmlns:a16="http://schemas.microsoft.com/office/drawing/2014/main" id="{F1F16740-B7A7-2047-9A8E-9A2FDC01E666}"/>
              </a:ext>
            </a:extLst>
          </p:cNvPr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</p:spPr>
            <p:txBody>
              <a:bodyPr>
                <a:noAutofit/>
              </a:bodyPr>
              <a:lstStyle/>
              <a:p>
                <a:endParaRPr lang="en-AU" sz="24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AU" sz="24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AU" sz="2400" dirty="0">
                    <a:latin typeface="Helvetica" charset="0"/>
                    <a:ea typeface="Helvetica" charset="0"/>
                    <a:cs typeface="Helvetica" charset="0"/>
                  </a:rPr>
                  <a:t>Output layer is normalized with </a:t>
                </a:r>
                <a:r>
                  <a:rPr lang="en-AU" sz="2400" dirty="0" err="1">
                    <a:latin typeface="Helvetica" charset="0"/>
                    <a:ea typeface="Helvetica" charset="0"/>
                    <a:cs typeface="Helvetica" charset="0"/>
                  </a:rPr>
                  <a:t>Softmax</a:t>
                </a:r>
                <a:endParaRPr lang="en-AU" sz="2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charset="0"/>
                        </a:rPr>
                        <m:t>𝑝</m:t>
                      </m:r>
                      <m:r>
                        <a:rPr lang="en-AU" sz="2800" i="1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drink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Tesg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ino</m:t>
                      </m:r>
                      <m:r>
                        <a:rPr lang="en-AU" sz="28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A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Tesg</m:t>
                                  </m:r>
                                  <m: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ü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ino</m:t>
                                  </m:r>
                                </m:sub>
                              </m:sSub>
                              <m:r>
                                <a:rPr lang="en-AU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drink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AU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AU" sz="2800">
                                          <a:latin typeface="Cambria Math" panose="02040503050406030204" pitchFamily="18" charset="0"/>
                                        </a:rPr>
                                        <m:t>Tesg</m:t>
                                      </m:r>
                                      <m:r>
                                        <a:rPr lang="en-AU" sz="2800">
                                          <a:latin typeface="Cambria Math" panose="02040503050406030204" pitchFamily="18" charset="0"/>
                                        </a:rPr>
                                        <m:t>ü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AU" sz="2800">
                                          <a:latin typeface="Cambria Math" panose="02040503050406030204" pitchFamily="18" charset="0"/>
                                        </a:rPr>
                                        <m:t>ino</m:t>
                                      </m:r>
                                    </m:sub>
                                  </m:sSub>
                                  <m:r>
                                    <a:rPr lang="en-AU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AT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  <a:blipFill>
                <a:blip r:embed="rId3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2">
            <a:extLst>
              <a:ext uri="{FF2B5EF4-FFF2-40B4-BE49-F238E27FC236}">
                <a16:creationId xmlns:a16="http://schemas.microsoft.com/office/drawing/2014/main" id="{9B6A83AB-4FBC-7846-ABB3-A3249DB3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Neural Word Embedding - Summary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FF062-A1D2-DE4C-BB52-A57AE7CB1305}"/>
              </a:ext>
            </a:extLst>
          </p:cNvPr>
          <p:cNvSpPr/>
          <p:nvPr/>
        </p:nvSpPr>
        <p:spPr>
          <a:xfrm>
            <a:off x="4267200" y="3048000"/>
            <a:ext cx="3886200" cy="1066800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rgbClr val="C00000"/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C4EA2-B465-C84F-A135-B88AB0622CF2}"/>
              </a:ext>
            </a:extLst>
          </p:cNvPr>
          <p:cNvSpPr/>
          <p:nvPr/>
        </p:nvSpPr>
        <p:spPr>
          <a:xfrm>
            <a:off x="4495886" y="4191000"/>
            <a:ext cx="3733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Normalization is too expensive!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5CA4E5D4-77DF-794E-9BC0-C05FAF33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word2vec (</a:t>
            </a:r>
            <a:r>
              <a:rPr lang="en-GB" sz="2400" dirty="0" err="1"/>
              <a:t>SkipGram</a:t>
            </a:r>
            <a:r>
              <a:rPr lang="en-GB" sz="2400" dirty="0"/>
              <a:t>) with Negative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3">
                <a:extLst>
                  <a:ext uri="{FF2B5EF4-FFF2-40B4-BE49-F238E27FC236}">
                    <a16:creationId xmlns:a16="http://schemas.microsoft.com/office/drawing/2014/main" id="{B12D94FF-47B9-384A-BA6B-A43363AFEFD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6151" y="1121764"/>
                <a:ext cx="8763000" cy="5355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-"/>
                  <a:defRPr sz="20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18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200" dirty="0"/>
                  <a:t>word2vec an </a:t>
                </a:r>
                <a:r>
                  <a:rPr lang="en-US" sz="2200" dirty="0">
                    <a:solidFill>
                      <a:srgbClr val="0432FF"/>
                    </a:solidFill>
                  </a:rPr>
                  <a:t>efficient </a:t>
                </a:r>
                <a:r>
                  <a:rPr lang="en-US" sz="2200" dirty="0"/>
                  <a:t>and </a:t>
                </a:r>
                <a:r>
                  <a:rPr lang="en-US" sz="2200" dirty="0">
                    <a:solidFill>
                      <a:srgbClr val="0432FF"/>
                    </a:solidFill>
                  </a:rPr>
                  <a:t>effective</a:t>
                </a:r>
                <a:r>
                  <a:rPr lang="en-US" sz="2200" dirty="0"/>
                  <a:t> algorithm</a:t>
                </a:r>
              </a:p>
              <a:p>
                <a:r>
                  <a:rPr lang="en-US" sz="2200" dirty="0"/>
                  <a:t>Instead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200" dirty="0"/>
                  <a:t>, word2vec measures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𝑦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200" dirty="0"/>
                  <a:t>: </a:t>
                </a:r>
              </a:p>
              <a:p>
                <a:pPr lvl="1"/>
                <a:r>
                  <a:rPr lang="en-US" dirty="0"/>
                  <a:t>the probability that the co-occurrence of the </a:t>
                </a:r>
                <a:r>
                  <a:rPr lang="en-US" kern="0" dirty="0">
                    <a:solidFill>
                      <a:srgbClr val="00B050"/>
                    </a:solidFill>
                    <a:latin typeface="Helvetica" charset="0"/>
                    <a:ea typeface="Helvetica" charset="0"/>
                    <a:cs typeface="Helvetica" charset="0"/>
                  </a:rPr>
                  <a:t>positive sample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>
                    <a:latin typeface="Helvetica" charset="0"/>
                    <a:ea typeface="Helvetica" charset="0"/>
                    <a:cs typeface="Helvetica" charset="0"/>
                  </a:rPr>
                  <a:t> comes from a </a:t>
                </a:r>
                <a:r>
                  <a:rPr lang="en-US" dirty="0"/>
                  <a:t>genuine probability distribution</a:t>
                </a:r>
                <a:endParaRPr lang="en-US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lvl="1"/>
                <a:endParaRPr lang="de-AT" sz="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fName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2200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In addition, word2vec selects </a:t>
                </a:r>
                <a:r>
                  <a:rPr lang="en-US" sz="2200" i="1" kern="0" dirty="0">
                    <a:solidFill>
                      <a:srgbClr val="0432FF"/>
                    </a:solidFill>
                    <a:latin typeface="Helvetica" charset="0"/>
                    <a:ea typeface="Helvetica" charset="0"/>
                    <a:cs typeface="Helvetica" charset="0"/>
                  </a:rPr>
                  <a:t>k</a:t>
                </a:r>
                <a:r>
                  <a:rPr lang="en-US" sz="2200" i="1" kern="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kern="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negative samples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200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lvl="1"/>
                <a:r>
                  <a:rPr lang="en-US" kern="0" dirty="0">
                    <a:latin typeface="Helvetica" charset="0"/>
                    <a:ea typeface="Helvetica" charset="0"/>
                    <a:cs typeface="Helvetica" charset="0"/>
                  </a:rPr>
                  <a:t>with random sampling from words distribution</a:t>
                </a:r>
              </a:p>
              <a:p>
                <a:endParaRPr lang="en-US" sz="2200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The optimization algorithm:</a:t>
                </a:r>
              </a:p>
              <a:p>
                <a:pPr lvl="1"/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For the </a:t>
                </a:r>
                <a:r>
                  <a:rPr lang="en-US" sz="2200" kern="0" dirty="0">
                    <a:solidFill>
                      <a:srgbClr val="00B050"/>
                    </a:solidFill>
                    <a:latin typeface="Helvetica" charset="0"/>
                    <a:ea typeface="Helvetica" charset="0"/>
                    <a:cs typeface="Helvetica" charset="0"/>
                  </a:rPr>
                  <a:t>positive sample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𝑤</m:t>
                    </m:r>
                    <m:r>
                      <a:rPr lang="en-US" sz="2200" i="1">
                        <a:latin typeface="Cambria Math" charset="0"/>
                      </a:rPr>
                      <m:t>,</m:t>
                    </m:r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de-AT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kern="0" dirty="0">
                    <a:solidFill>
                      <a:srgbClr val="00B050"/>
                    </a:solidFill>
                    <a:latin typeface="Helvetica" charset="0"/>
                    <a:ea typeface="Helvetica" charset="0"/>
                    <a:cs typeface="Helvetica" charset="0"/>
                  </a:rPr>
                  <a:t>increases 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the probability</a:t>
                </a:r>
              </a:p>
              <a:p>
                <a:pPr lvl="1"/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For the </a:t>
                </a:r>
                <a:r>
                  <a:rPr lang="en-US" sz="2200" i="1" kern="0" dirty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r>
                  <a:rPr lang="en-US" sz="2200" kern="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negative samples </a:t>
                </a:r>
                <a14:m>
                  <m:oMath xmlns:m="http://schemas.openxmlformats.org/officeDocument/2006/math">
                    <m:r>
                      <a:rPr lang="de-AT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𝑤</m:t>
                    </m:r>
                    <m:r>
                      <a:rPr lang="en-US" sz="2200" i="1">
                        <a:latin typeface="Cambria Math" charset="0"/>
                      </a:rPr>
                      <m:t>,</m:t>
                    </m:r>
                    <m:acc>
                      <m:accPr>
                        <m:chr m:val="̌"/>
                        <m:ctrlPr>
                          <a:rPr lang="en-US" sz="22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de-AT" sz="22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𝑐</m:t>
                        </m:r>
                      </m:e>
                    </m:acc>
                    <m:r>
                      <a:rPr lang="de-AT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kern="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decreases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the probability</a:t>
                </a:r>
              </a:p>
            </p:txBody>
          </p:sp>
        </mc:Choice>
        <mc:Fallback>
          <p:sp>
            <p:nvSpPr>
              <p:cNvPr id="5" name="Inhaltsplatzhalter 3">
                <a:extLst>
                  <a:ext uri="{FF2B5EF4-FFF2-40B4-BE49-F238E27FC236}">
                    <a16:creationId xmlns:a16="http://schemas.microsoft.com/office/drawing/2014/main" id="{B12D94FF-47B9-384A-BA6B-A43363AFE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151" y="1121764"/>
                <a:ext cx="8763000" cy="5355236"/>
              </a:xfrm>
              <a:prstGeom prst="rect">
                <a:avLst/>
              </a:prstGeom>
              <a:blipFill>
                <a:blip r:embed="rId3"/>
                <a:stretch>
                  <a:fillRect l="-725" t="-70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0399B20-CE87-DE4A-86C7-405EC98032EB}"/>
              </a:ext>
            </a:extLst>
          </p:cNvPr>
          <p:cNvGrpSpPr/>
          <p:nvPr/>
        </p:nvGrpSpPr>
        <p:grpSpPr>
          <a:xfrm>
            <a:off x="4537651" y="3091934"/>
            <a:ext cx="979755" cy="489466"/>
            <a:chOff x="4537651" y="3091934"/>
            <a:chExt cx="979755" cy="4894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C01541-84C8-5B44-9B64-09FB17587A5C}"/>
                </a:ext>
              </a:extLst>
            </p:cNvPr>
            <p:cNvSpPr/>
            <p:nvPr/>
          </p:nvSpPr>
          <p:spPr>
            <a:xfrm>
              <a:off x="4537651" y="3212068"/>
              <a:ext cx="979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sigmoid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B9CEA66-8746-094B-A0F4-191A204884C8}"/>
                </a:ext>
              </a:extLst>
            </p:cNvPr>
            <p:cNvCxnSpPr/>
            <p:nvPr/>
          </p:nvCxnSpPr>
          <p:spPr bwMode="auto">
            <a:xfrm>
              <a:off x="5029200" y="3091934"/>
              <a:ext cx="0" cy="1846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5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r>
                  <a:rPr lang="en-US" sz="2400" dirty="0">
                    <a:latin typeface="Helvetica" charset="0"/>
                    <a:ea typeface="Helvetica" charset="0"/>
                    <a:cs typeface="Helvetica" charset="0"/>
                  </a:rPr>
                  <a:t>~ 2-10</a:t>
                </a:r>
                <a:endParaRPr lang="en-US" sz="2400" i="1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400" b="0" i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US" sz="24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(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𝑦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=1|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,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𝑖</m:t>
                                  </m:r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(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=1|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𝑤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AT" sz="24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  <a:blipFill>
                <a:blip r:embed="rId3"/>
                <a:stretch>
                  <a:fillRect l="-892" t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 nach unten 4"/>
          <p:cNvSpPr/>
          <p:nvPr/>
        </p:nvSpPr>
        <p:spPr bwMode="auto">
          <a:xfrm rot="10800000">
            <a:off x="3617635" y="3087974"/>
            <a:ext cx="599936" cy="1130481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38400" y="4317035"/>
            <a:ext cx="2571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Training Samples</a:t>
            </a:r>
          </a:p>
        </p:txBody>
      </p:sp>
      <p:sp>
        <p:nvSpPr>
          <p:cNvPr id="8" name="Pfeil nach unten 7"/>
          <p:cNvSpPr/>
          <p:nvPr/>
        </p:nvSpPr>
        <p:spPr bwMode="auto">
          <a:xfrm rot="10800000">
            <a:off x="6375985" y="3087973"/>
            <a:ext cx="654402" cy="1968685"/>
          </a:xfrm>
          <a:prstGeom prst="down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486400" y="5129335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Negative Samples</a:t>
            </a: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1479B608-6214-3D4B-8DB3-9DE0E784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word2vec with Negative Sampling –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349116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reieck 38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hteck 47">
            <a:extLst>
              <a:ext uri="{FF2B5EF4-FFF2-40B4-BE49-F238E27FC236}">
                <a16:creationId xmlns:a16="http://schemas.microsoft.com/office/drawing/2014/main" id="{D8E74A0F-123C-2545-8B9A-D3D432D74772}"/>
              </a:ext>
            </a:extLst>
          </p:cNvPr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5" name="Rechteck 34">
            <a:extLst>
              <a:ext uri="{FF2B5EF4-FFF2-40B4-BE49-F238E27FC236}">
                <a16:creationId xmlns:a16="http://schemas.microsoft.com/office/drawing/2014/main" id="{86B17CA2-2F99-7F48-B9B2-850B87D793CF}"/>
              </a:ext>
            </a:extLst>
          </p:cNvPr>
          <p:cNvSpPr/>
          <p:nvPr/>
        </p:nvSpPr>
        <p:spPr>
          <a:xfrm>
            <a:off x="76200" y="4419600"/>
            <a:ext cx="72964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Train sample: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000" i="1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, drink)</a:t>
            </a:r>
          </a:p>
        </p:txBody>
      </p:sp>
    </p:spTree>
    <p:extLst>
      <p:ext uri="{BB962C8B-B14F-4D97-AF65-F5344CB8AC3E}">
        <p14:creationId xmlns:p14="http://schemas.microsoft.com/office/powerpoint/2010/main" val="26875015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C0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hteck 47">
            <a:extLst>
              <a:ext uri="{FF2B5EF4-FFF2-40B4-BE49-F238E27FC236}">
                <a16:creationId xmlns:a16="http://schemas.microsoft.com/office/drawing/2014/main" id="{D8E74A0F-123C-2545-8B9A-D3D432D74772}"/>
              </a:ext>
            </a:extLst>
          </p:cNvPr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Dreieck 38">
            <a:extLst>
              <a:ext uri="{FF2B5EF4-FFF2-40B4-BE49-F238E27FC236}">
                <a16:creationId xmlns:a16="http://schemas.microsoft.com/office/drawing/2014/main" id="{FE46951F-6AD7-1544-A1D6-543225916403}"/>
              </a:ext>
            </a:extLst>
          </p:cNvPr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Rechteck 34">
            <a:extLst>
              <a:ext uri="{FF2B5EF4-FFF2-40B4-BE49-F238E27FC236}">
                <a16:creationId xmlns:a16="http://schemas.microsoft.com/office/drawing/2014/main" id="{7AA38E18-813E-5249-88F9-A6CD7B10F6CE}"/>
              </a:ext>
            </a:extLst>
          </p:cNvPr>
          <p:cNvSpPr/>
          <p:nvPr/>
        </p:nvSpPr>
        <p:spPr>
          <a:xfrm>
            <a:off x="76200" y="4419600"/>
            <a:ext cx="72964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Train sample: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000" i="1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, drink)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Sample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k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negative context words</a:t>
            </a:r>
          </a:p>
        </p:txBody>
      </p:sp>
    </p:spTree>
    <p:extLst>
      <p:ext uri="{BB962C8B-B14F-4D97-AF65-F5344CB8AC3E}">
        <p14:creationId xmlns:p14="http://schemas.microsoft.com/office/powerpoint/2010/main" val="2586503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hteck 47">
            <a:extLst>
              <a:ext uri="{FF2B5EF4-FFF2-40B4-BE49-F238E27FC236}">
                <a16:creationId xmlns:a16="http://schemas.microsoft.com/office/drawing/2014/main" id="{D8E74A0F-123C-2545-8B9A-D3D432D74772}"/>
              </a:ext>
            </a:extLst>
          </p:cNvPr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Dreieck 38">
            <a:extLst>
              <a:ext uri="{FF2B5EF4-FFF2-40B4-BE49-F238E27FC236}">
                <a16:creationId xmlns:a16="http://schemas.microsoft.com/office/drawing/2014/main" id="{FE46951F-6AD7-1544-A1D6-543225916403}"/>
              </a:ext>
            </a:extLst>
          </p:cNvPr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reieck 39">
            <a:extLst>
              <a:ext uri="{FF2B5EF4-FFF2-40B4-BE49-F238E27FC236}">
                <a16:creationId xmlns:a16="http://schemas.microsoft.com/office/drawing/2014/main" id="{21ECC7B3-D177-AC44-A61B-7F9AB66758BD}"/>
              </a:ext>
            </a:extLst>
          </p:cNvPr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C0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hteck 34">
                <a:extLst>
                  <a:ext uri="{FF2B5EF4-FFF2-40B4-BE49-F238E27FC236}">
                    <a16:creationId xmlns:a16="http://schemas.microsoft.com/office/drawing/2014/main" id="{00361B6F-C362-0344-8AD7-150FCB26E396}"/>
                  </a:ext>
                </a:extLst>
              </p:cNvPr>
              <p:cNvSpPr/>
              <p:nvPr/>
            </p:nvSpPr>
            <p:spPr>
              <a:xfrm>
                <a:off x="76200" y="4419600"/>
                <a:ext cx="7296462" cy="1660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Train sample: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(</a:t>
                </a:r>
                <a:r>
                  <a:rPr lang="en-US" sz="2000" i="1" dirty="0" err="1">
                    <a:latin typeface="Helvetica" charset="0"/>
                    <a:ea typeface="Helvetica" charset="0"/>
                    <a:cs typeface="Helvetica" charset="0"/>
                  </a:rPr>
                  <a:t>Tesgüino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, drink)</a:t>
                </a:r>
              </a:p>
              <a:p>
                <a:pPr marL="342900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Sample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K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negative context words</a:t>
                </a:r>
              </a:p>
              <a:p>
                <a:pPr marL="342900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/>
                  <a:t>Update vectors to </a:t>
                </a:r>
              </a:p>
              <a:p>
                <a:pPr marL="800100" lvl="1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/>
                  <a:t>Maximize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AT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AT" sz="2000">
                            <a:latin typeface="Cambria Math" panose="02040503050406030204" pitchFamily="18" charset="0"/>
                          </a:rPr>
                          <m:t>Tesg</m:t>
                        </m:r>
                        <m:r>
                          <a:rPr lang="de-AT" sz="200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m:rPr>
                            <m:sty m:val="p"/>
                          </m:rPr>
                          <a:rPr lang="de-AT" sz="2000">
                            <a:latin typeface="Cambria Math" panose="02040503050406030204" pitchFamily="18" charset="0"/>
                          </a:rPr>
                          <m:t>ino</m:t>
                        </m:r>
                        <m:r>
                          <a:rPr lang="de-AT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AT" sz="2000">
                            <a:latin typeface="Cambria Math" panose="02040503050406030204" pitchFamily="18" charset="0"/>
                          </a:rPr>
                          <m:t>drink</m:t>
                        </m:r>
                      </m:e>
                    </m:d>
                  </m:oMath>
                </a14:m>
                <a:endParaRPr lang="de-AT" sz="2000" dirty="0"/>
              </a:p>
              <a:p>
                <a:pPr marL="800100" lvl="1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/>
                  <a:t>Minimize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𝑝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de-AT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AT" sz="2000" i="1">
                        <a:latin typeface="Cambria Math" panose="02040503050406030204" pitchFamily="18" charset="0"/>
                      </a:rPr>
                      <m:t>=1|</m:t>
                    </m:r>
                    <m:r>
                      <m:rPr>
                        <m:sty m:val="p"/>
                      </m:rPr>
                      <a:rPr lang="de-AT" sz="2000">
                        <a:latin typeface="Cambria Math" panose="02040503050406030204" pitchFamily="18" charset="0"/>
                      </a:rPr>
                      <m:t>Tesg</m:t>
                    </m:r>
                    <m:r>
                      <a:rPr lang="de-AT" sz="200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AT" sz="2000">
                        <a:latin typeface="Cambria Math" panose="02040503050406030204" pitchFamily="18" charset="0"/>
                      </a:rPr>
                      <m:t>ino</m:t>
                    </m:r>
                    <m:r>
                      <a:rPr lang="de-AT" sz="20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̌"/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de-AT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𝑐</m:t>
                        </m:r>
                      </m:e>
                    </m:acc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hteck 34">
                <a:extLst>
                  <a:ext uri="{FF2B5EF4-FFF2-40B4-BE49-F238E27FC236}">
                    <a16:creationId xmlns:a16="http://schemas.microsoft.com/office/drawing/2014/main" id="{00361B6F-C362-0344-8AD7-150FCB26E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419600"/>
                <a:ext cx="7296462" cy="1660711"/>
              </a:xfrm>
              <a:prstGeom prst="rect">
                <a:avLst/>
              </a:prstGeom>
              <a:blipFill>
                <a:blip r:embed="rId3"/>
                <a:stretch>
                  <a:fillRect l="-694" t="-2290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Gerade Verbindung mit Pfeil 35">
            <a:extLst>
              <a:ext uri="{FF2B5EF4-FFF2-40B4-BE49-F238E27FC236}">
                <a16:creationId xmlns:a16="http://schemas.microsoft.com/office/drawing/2014/main" id="{DB8C50CE-B125-9745-8EFA-79F6C08D03FE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3795010" y="4004872"/>
            <a:ext cx="624590" cy="0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Gerade Verbindung mit Pfeil 40">
            <a:extLst>
              <a:ext uri="{FF2B5EF4-FFF2-40B4-BE49-F238E27FC236}">
                <a16:creationId xmlns:a16="http://schemas.microsoft.com/office/drawing/2014/main" id="{71633447-934D-364B-8428-6AF378870C8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81750" y="3487533"/>
            <a:ext cx="342208" cy="333722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Gerade Verbindung mit Pfeil 2">
            <a:extLst>
              <a:ext uri="{FF2B5EF4-FFF2-40B4-BE49-F238E27FC236}">
                <a16:creationId xmlns:a16="http://schemas.microsoft.com/office/drawing/2014/main" id="{58980386-5742-154C-9C19-5AEF9CFD6D9E}"/>
              </a:ext>
            </a:extLst>
          </p:cNvPr>
          <p:cNvCxnSpPr/>
          <p:nvPr/>
        </p:nvCxnSpPr>
        <p:spPr>
          <a:xfrm flipV="1">
            <a:off x="3708815" y="3048000"/>
            <a:ext cx="253585" cy="589770"/>
          </a:xfrm>
          <a:prstGeom prst="straightConnector1">
            <a:avLst/>
          </a:prstGeom>
          <a:noFill/>
          <a:ln w="66675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Gerade Verbindung mit Pfeil 2">
            <a:extLst>
              <a:ext uri="{FF2B5EF4-FFF2-40B4-BE49-F238E27FC236}">
                <a16:creationId xmlns:a16="http://schemas.microsoft.com/office/drawing/2014/main" id="{B9B5C227-0396-5C43-BABA-39FB6D53907F}"/>
              </a:ext>
            </a:extLst>
          </p:cNvPr>
          <p:cNvCxnSpPr>
            <a:cxnSpLocks/>
          </p:cNvCxnSpPr>
          <p:nvPr/>
        </p:nvCxnSpPr>
        <p:spPr>
          <a:xfrm flipH="1">
            <a:off x="4729524" y="743033"/>
            <a:ext cx="147276" cy="352875"/>
          </a:xfrm>
          <a:prstGeom prst="straightConnector1">
            <a:avLst/>
          </a:prstGeom>
          <a:noFill/>
          <a:ln w="66675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Gerade Verbindung mit Pfeil 40">
            <a:extLst>
              <a:ext uri="{FF2B5EF4-FFF2-40B4-BE49-F238E27FC236}">
                <a16:creationId xmlns:a16="http://schemas.microsoft.com/office/drawing/2014/main" id="{E478272C-533D-0A43-90B2-790B9179B5C6}"/>
              </a:ext>
            </a:extLst>
          </p:cNvPr>
          <p:cNvCxnSpPr>
            <a:cxnSpLocks/>
          </p:cNvCxnSpPr>
          <p:nvPr/>
        </p:nvCxnSpPr>
        <p:spPr>
          <a:xfrm flipH="1" flipV="1">
            <a:off x="2133601" y="2514601"/>
            <a:ext cx="252333" cy="243615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Gerade Verbindung mit Pfeil 35">
            <a:extLst>
              <a:ext uri="{FF2B5EF4-FFF2-40B4-BE49-F238E27FC236}">
                <a16:creationId xmlns:a16="http://schemas.microsoft.com/office/drawing/2014/main" id="{820BE2D7-A3C9-8548-9A47-F80CA6D8048C}"/>
              </a:ext>
            </a:extLst>
          </p:cNvPr>
          <p:cNvCxnSpPr>
            <a:cxnSpLocks/>
          </p:cNvCxnSpPr>
          <p:nvPr/>
        </p:nvCxnSpPr>
        <p:spPr>
          <a:xfrm>
            <a:off x="5559476" y="3962400"/>
            <a:ext cx="307924" cy="0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63201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66334" y="1763253"/>
            <a:ext cx="8812774" cy="29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Gender Bias Quantification</a:t>
            </a:r>
          </a:p>
          <a:p>
            <a:r>
              <a:rPr lang="en-US" sz="3200" dirty="0"/>
              <a:t>encoded in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112328532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003399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214117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she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916615"/>
            <a:ext cx="1107715" cy="2738644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5455785" y="592110"/>
            <a:ext cx="2355971" cy="133284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9" name="Rechteck 24">
            <a:extLst>
              <a:ext uri="{FF2B5EF4-FFF2-40B4-BE49-F238E27FC236}">
                <a16:creationId xmlns:a16="http://schemas.microsoft.com/office/drawing/2014/main" id="{BC174711-0817-194E-BE12-5409EE0A55EF}"/>
              </a:ext>
            </a:extLst>
          </p:cNvPr>
          <p:cNvSpPr/>
          <p:nvPr/>
        </p:nvSpPr>
        <p:spPr>
          <a:xfrm>
            <a:off x="7772400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Nurse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Rechteck 25">
            <a:extLst>
              <a:ext uri="{FF2B5EF4-FFF2-40B4-BE49-F238E27FC236}">
                <a16:creationId xmlns:a16="http://schemas.microsoft.com/office/drawing/2014/main" id="{4DF731D6-E597-D345-A4AE-D2D77968FC30}"/>
              </a:ext>
            </a:extLst>
          </p:cNvPr>
          <p:cNvSpPr/>
          <p:nvPr/>
        </p:nvSpPr>
        <p:spPr>
          <a:xfrm>
            <a:off x="2691983" y="4237655"/>
            <a:ext cx="16514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Housekeeper</a:t>
            </a:r>
          </a:p>
        </p:txBody>
      </p:sp>
      <p:sp>
        <p:nvSpPr>
          <p:cNvPr id="45" name="Rechteck 30">
            <a:extLst>
              <a:ext uri="{FF2B5EF4-FFF2-40B4-BE49-F238E27FC236}">
                <a16:creationId xmlns:a16="http://schemas.microsoft.com/office/drawing/2014/main" id="{4E4EDE0D-4B02-7D49-A970-CEE41DA23A67}"/>
              </a:ext>
            </a:extLst>
          </p:cNvPr>
          <p:cNvSpPr/>
          <p:nvPr/>
        </p:nvSpPr>
        <p:spPr>
          <a:xfrm>
            <a:off x="1914993" y="3147934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he</a:t>
            </a:r>
          </a:p>
        </p:txBody>
      </p:sp>
      <p:sp>
        <p:nvSpPr>
          <p:cNvPr id="46" name="Rechteck 25">
            <a:extLst>
              <a:ext uri="{FF2B5EF4-FFF2-40B4-BE49-F238E27FC236}">
                <a16:creationId xmlns:a16="http://schemas.microsoft.com/office/drawing/2014/main" id="{CDB7F42A-FA70-4A40-87D4-B1FFB96DDFCF}"/>
              </a:ext>
            </a:extLst>
          </p:cNvPr>
          <p:cNvSpPr/>
          <p:nvPr/>
        </p:nvSpPr>
        <p:spPr>
          <a:xfrm>
            <a:off x="2584196" y="308116"/>
            <a:ext cx="1196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Manager</a:t>
            </a:r>
          </a:p>
        </p:txBody>
      </p:sp>
      <p:cxnSp>
        <p:nvCxnSpPr>
          <p:cNvPr id="47" name="Gerade Verbindung mit Pfeil 31">
            <a:extLst>
              <a:ext uri="{FF2B5EF4-FFF2-40B4-BE49-F238E27FC236}">
                <a16:creationId xmlns:a16="http://schemas.microsoft.com/office/drawing/2014/main" id="{ECD351EC-E713-624D-9D8F-9BEBF4A04BDE}"/>
              </a:ext>
            </a:extLst>
          </p:cNvPr>
          <p:cNvCxnSpPr>
            <a:cxnSpLocks/>
          </p:cNvCxnSpPr>
          <p:nvPr/>
        </p:nvCxnSpPr>
        <p:spPr>
          <a:xfrm flipH="1">
            <a:off x="1881883" y="1321509"/>
            <a:ext cx="882545" cy="1777992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48" name="Dreieck 28">
            <a:extLst>
              <a:ext uri="{FF2B5EF4-FFF2-40B4-BE49-F238E27FC236}">
                <a16:creationId xmlns:a16="http://schemas.microsoft.com/office/drawing/2014/main" id="{F4414526-3FAF-0F4D-8D58-D9BF43CFD583}"/>
              </a:ext>
            </a:extLst>
          </p:cNvPr>
          <p:cNvSpPr/>
          <p:nvPr/>
        </p:nvSpPr>
        <p:spPr>
          <a:xfrm>
            <a:off x="1471114" y="3099501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08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45" grpId="0"/>
      <p:bldP spid="48" grpId="0" animBg="1"/>
      <p:bldP spid="4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>
            <a:spLocks noGrp="1"/>
          </p:cNvSpPr>
          <p:nvPr>
            <p:ph type="title"/>
          </p:nvPr>
        </p:nvSpPr>
        <p:spPr>
          <a:xfrm>
            <a:off x="2249905" y="1009700"/>
            <a:ext cx="5028900" cy="432000"/>
          </a:xfrm>
          <a:prstGeom prst="rect">
            <a:avLst/>
          </a:prstGeom>
        </p:spPr>
        <p:txBody>
          <a:bodyPr spcFirstLastPara="1" vert="horz" wrap="square" lIns="91425" tIns="91425" rIns="91425" bIns="91425" numCol="1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r>
              <a:rPr lang="en-GB">
                <a:solidFill>
                  <a:srgbClr val="134F5C"/>
                </a:solidFill>
              </a:rPr>
              <a:t>VDLM </a:t>
            </a:r>
            <a:r>
              <a:rPr lang="en-GB"/>
              <a:t>on Github</a:t>
            </a:r>
            <a:endParaRPr/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951" y="1628826"/>
            <a:ext cx="3318925" cy="3602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9" name="Google Shape;1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751" y="3716576"/>
            <a:ext cx="3494049" cy="151446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" name="Google Shape;140;p29"/>
          <p:cNvSpPr txBox="1"/>
          <p:nvPr/>
        </p:nvSpPr>
        <p:spPr>
          <a:xfrm>
            <a:off x="2710550" y="5390050"/>
            <a:ext cx="41076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b="1">
                <a:solidFill>
                  <a:srgbClr val="134F5C"/>
                </a:solidFill>
              </a:rPr>
              <a:t>github.com/vdlm/meetups</a:t>
            </a:r>
            <a:endParaRPr b="1">
              <a:solidFill>
                <a:srgbClr val="134F5C"/>
              </a:solidFill>
            </a:endParaRPr>
          </a:p>
        </p:txBody>
      </p:sp>
      <p:sp>
        <p:nvSpPr>
          <p:cNvPr id="141" name="Google Shape;141;p29"/>
          <p:cNvSpPr txBox="1"/>
          <p:nvPr/>
        </p:nvSpPr>
        <p:spPr>
          <a:xfrm>
            <a:off x="4935750" y="2092475"/>
            <a:ext cx="3903300" cy="11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Talks</a:t>
            </a:r>
            <a:endParaRPr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Slides</a:t>
            </a:r>
            <a:endParaRPr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Videos</a:t>
            </a:r>
            <a:endParaRPr/>
          </a:p>
          <a:p>
            <a:pPr marL="457200" indent="-342900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-GB"/>
              <a:t>Wiki with beginner’s resources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8897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184222" y="343259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solidFill>
            <a:srgbClr val="003399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rgbClr val="0432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reieck 29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r"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she</a:t>
            </a:r>
          </a:p>
        </p:txBody>
      </p:sp>
      <p:sp>
        <p:nvSpPr>
          <p:cNvPr id="32" name="Dreieck 31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hteck 24">
            <a:extLst>
              <a:ext uri="{FF2B5EF4-FFF2-40B4-BE49-F238E27FC236}">
                <a16:creationId xmlns:a16="http://schemas.microsoft.com/office/drawing/2014/main" id="{7875BC2B-B3A9-7C4B-AA08-2764BC47D899}"/>
              </a:ext>
            </a:extLst>
          </p:cNvPr>
          <p:cNvSpPr/>
          <p:nvPr/>
        </p:nvSpPr>
        <p:spPr>
          <a:xfrm>
            <a:off x="5616003" y="174567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Nurse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25">
            <a:extLst>
              <a:ext uri="{FF2B5EF4-FFF2-40B4-BE49-F238E27FC236}">
                <a16:creationId xmlns:a16="http://schemas.microsoft.com/office/drawing/2014/main" id="{BE9DE593-7E38-B14F-A537-A477BBA87D8F}"/>
              </a:ext>
            </a:extLst>
          </p:cNvPr>
          <p:cNvSpPr/>
          <p:nvPr/>
        </p:nvSpPr>
        <p:spPr>
          <a:xfrm>
            <a:off x="4114800" y="1276290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Housekeeper</a:t>
            </a:r>
          </a:p>
        </p:txBody>
      </p:sp>
      <p:sp>
        <p:nvSpPr>
          <p:cNvPr id="37" name="Dreieck 28">
            <a:extLst>
              <a:ext uri="{FF2B5EF4-FFF2-40B4-BE49-F238E27FC236}">
                <a16:creationId xmlns:a16="http://schemas.microsoft.com/office/drawing/2014/main" id="{5957CFC6-4927-2F46-8FE8-C758EBA39B50}"/>
              </a:ext>
            </a:extLst>
          </p:cNvPr>
          <p:cNvSpPr/>
          <p:nvPr/>
        </p:nvSpPr>
        <p:spPr>
          <a:xfrm>
            <a:off x="1471114" y="3099501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Rechteck 25">
            <a:extLst>
              <a:ext uri="{FF2B5EF4-FFF2-40B4-BE49-F238E27FC236}">
                <a16:creationId xmlns:a16="http://schemas.microsoft.com/office/drawing/2014/main" id="{DDFC26DB-1ADE-1747-B7E2-0720DD20FD8B}"/>
              </a:ext>
            </a:extLst>
          </p:cNvPr>
          <p:cNvSpPr/>
          <p:nvPr/>
        </p:nvSpPr>
        <p:spPr>
          <a:xfrm>
            <a:off x="1704089" y="2140086"/>
            <a:ext cx="1196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Manager</a:t>
            </a:r>
          </a:p>
        </p:txBody>
      </p:sp>
      <p:sp>
        <p:nvSpPr>
          <p:cNvPr id="40" name="Rechteck 30">
            <a:extLst>
              <a:ext uri="{FF2B5EF4-FFF2-40B4-BE49-F238E27FC236}">
                <a16:creationId xmlns:a16="http://schemas.microsoft.com/office/drawing/2014/main" id="{20EB70FE-A11C-114B-A4F3-EAE488886B16}"/>
              </a:ext>
            </a:extLst>
          </p:cNvPr>
          <p:cNvSpPr/>
          <p:nvPr/>
        </p:nvSpPr>
        <p:spPr>
          <a:xfrm>
            <a:off x="1914993" y="3147934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he</a:t>
            </a:r>
          </a:p>
        </p:txBody>
      </p:sp>
    </p:spTree>
    <p:extLst>
      <p:ext uri="{BB962C8B-B14F-4D97-AF65-F5344CB8AC3E}">
        <p14:creationId xmlns:p14="http://schemas.microsoft.com/office/powerpoint/2010/main" val="3078736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57200" y="817563"/>
            <a:ext cx="8523962" cy="579809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The bias of 350 occupations to female/male in the word2vec model, created on English Wikipedia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B0AEF-CCDE-B24C-9B05-37A81B978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89100"/>
            <a:ext cx="6997700" cy="5168900"/>
          </a:xfrm>
          <a:prstGeom prst="rect">
            <a:avLst/>
          </a:prstGeom>
        </p:spPr>
      </p:pic>
      <p:sp>
        <p:nvSpPr>
          <p:cNvPr id="8" name="Titel 2">
            <a:extLst>
              <a:ext uri="{FF2B5EF4-FFF2-40B4-BE49-F238E27FC236}">
                <a16:creationId xmlns:a16="http://schemas.microsoft.com/office/drawing/2014/main" id="{9B9AB6B4-5129-C943-BC36-FA732FCD6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Gender Bias in Wikipedia</a:t>
            </a:r>
          </a:p>
        </p:txBody>
      </p:sp>
    </p:spTree>
    <p:extLst>
      <p:ext uri="{BB962C8B-B14F-4D97-AF65-F5344CB8AC3E}">
        <p14:creationId xmlns:p14="http://schemas.microsoft.com/office/powerpoint/2010/main" val="304292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11188" y="241300"/>
            <a:ext cx="8532812" cy="576263"/>
          </a:xfrm>
        </p:spPr>
        <p:txBody>
          <a:bodyPr/>
          <a:lstStyle/>
          <a:p>
            <a:r>
              <a:rPr lang="en-GB" sz="2400" dirty="0"/>
              <a:t>Conclusion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CC3EF00-D3A8-2746-84DB-02B1078D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51" y="1274164"/>
            <a:ext cx="6468139" cy="4980481"/>
          </a:xfrm>
        </p:spPr>
        <p:txBody>
          <a:bodyPr>
            <a:noAutofit/>
          </a:bodyPr>
          <a:lstStyle/>
          <a:p>
            <a:r>
              <a:rPr lang="en-AU" sz="2000" dirty="0">
                <a:latin typeface="Helvetica" charset="0"/>
                <a:ea typeface="Helvetica" charset="0"/>
                <a:cs typeface="Helvetica" charset="0"/>
              </a:rPr>
              <a:t>Episode 1</a:t>
            </a:r>
          </a:p>
          <a:p>
            <a:pPr lvl="1"/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Challenges in Deep Learning</a:t>
            </a:r>
          </a:p>
          <a:p>
            <a:pPr lvl="1"/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Data bias in NLP systems</a:t>
            </a: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sz="2000" dirty="0">
                <a:latin typeface="Helvetica" charset="0"/>
                <a:ea typeface="Helvetica" charset="0"/>
                <a:cs typeface="Helvetica" charset="0"/>
              </a:rPr>
              <a:t>Episode 2</a:t>
            </a:r>
          </a:p>
          <a:p>
            <a:pPr lvl="1"/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Semantics and word embedding</a:t>
            </a:r>
          </a:p>
          <a:p>
            <a:pPr lvl="1"/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word2vec algorithm</a:t>
            </a:r>
            <a:endParaRPr lang="en-AU" sz="2400" dirty="0">
              <a:solidFill>
                <a:srgbClr val="0432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sz="2000" dirty="0">
                <a:latin typeface="Helvetica" charset="0"/>
                <a:ea typeface="Helvetica" charset="0"/>
                <a:cs typeface="Helvetica" charset="0"/>
              </a:rPr>
              <a:t>Episode 3</a:t>
            </a:r>
          </a:p>
          <a:p>
            <a:pPr lvl="1"/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Bias quantification</a:t>
            </a:r>
          </a:p>
          <a:p>
            <a:pPr lvl="1"/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Showing gender bias in Wikipedia 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F944-89B3-204A-B79E-D08BB7DC6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066800"/>
            <a:ext cx="1617261" cy="17067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B34A4-0C7F-564A-A02E-4FD820F0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306682"/>
            <a:ext cx="2443510" cy="884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57B567-04AE-594A-816C-26FFA98A4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628616"/>
            <a:ext cx="2399197" cy="17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0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306" name="Shape 306"/>
          <p:cNvSpPr/>
          <p:nvPr/>
        </p:nvSpPr>
        <p:spPr>
          <a:xfrm>
            <a:off x="94361" y="189286"/>
            <a:ext cx="8812774" cy="123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US" dirty="0"/>
              <a:t>Thanks!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F56E59-E049-1146-8797-A230393DB7CF}"/>
              </a:ext>
            </a:extLst>
          </p:cNvPr>
          <p:cNvGrpSpPr/>
          <p:nvPr/>
        </p:nvGrpSpPr>
        <p:grpSpPr>
          <a:xfrm>
            <a:off x="94361" y="5829314"/>
            <a:ext cx="6201508" cy="914400"/>
            <a:chOff x="94361" y="5829314"/>
            <a:chExt cx="6201508" cy="914400"/>
          </a:xfrm>
        </p:grpSpPr>
        <p:sp>
          <p:nvSpPr>
            <p:cNvPr id="12" name="Abgerundetes Rechteck 16">
              <a:extLst>
                <a:ext uri="{FF2B5EF4-FFF2-40B4-BE49-F238E27FC236}">
                  <a16:creationId xmlns:a16="http://schemas.microsoft.com/office/drawing/2014/main" id="{3F091176-11DE-D643-9BE1-407E190B41C9}"/>
                </a:ext>
              </a:extLst>
            </p:cNvPr>
            <p:cNvSpPr/>
            <p:nvPr/>
          </p:nvSpPr>
          <p:spPr>
            <a:xfrm>
              <a:off x="94361" y="5829314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roup 312">
              <a:extLst>
                <a:ext uri="{FF2B5EF4-FFF2-40B4-BE49-F238E27FC236}">
                  <a16:creationId xmlns:a16="http://schemas.microsoft.com/office/drawing/2014/main" id="{85498988-639F-274A-92A9-FF2E0F591710}"/>
                </a:ext>
              </a:extLst>
            </p:cNvPr>
            <p:cNvGrpSpPr/>
            <p:nvPr/>
          </p:nvGrpSpPr>
          <p:grpSpPr>
            <a:xfrm>
              <a:off x="768187" y="6057684"/>
              <a:ext cx="5343687" cy="495516"/>
              <a:chOff x="528720" y="107925"/>
              <a:chExt cx="5343687" cy="495514"/>
            </a:xfrm>
            <a:noFill/>
          </p:grpSpPr>
          <p:sp>
            <p:nvSpPr>
              <p:cNvPr id="15" name="Shape 308">
                <a:extLst>
                  <a:ext uri="{FF2B5EF4-FFF2-40B4-BE49-F238E27FC236}">
                    <a16:creationId xmlns:a16="http://schemas.microsoft.com/office/drawing/2014/main" id="{957BA4FB-C461-D24C-9E48-9DD16763B68C}"/>
                  </a:ext>
                </a:extLst>
              </p:cNvPr>
              <p:cNvSpPr/>
              <p:nvPr/>
            </p:nvSpPr>
            <p:spPr>
              <a:xfrm>
                <a:off x="3942315" y="107925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>
                    <a:solidFill>
                      <a:schemeClr val="tx1"/>
                    </a:solidFill>
                  </a:rPr>
                  <a:t>navidr</a:t>
                </a:r>
                <a:r>
                  <a:rPr dirty="0">
                    <a:solidFill>
                      <a:schemeClr val="tx1"/>
                    </a:solidFill>
                  </a:rPr>
                  <a:t>ekabsaz</a:t>
                </a:r>
              </a:p>
            </p:txBody>
          </p:sp>
          <p:sp>
            <p:nvSpPr>
              <p:cNvPr id="23" name="Shape 309">
                <a:extLst>
                  <a:ext uri="{FF2B5EF4-FFF2-40B4-BE49-F238E27FC236}">
                    <a16:creationId xmlns:a16="http://schemas.microsoft.com/office/drawing/2014/main" id="{5117F6E5-8CAF-FE42-A70F-2AED3EA6B31E}"/>
                  </a:ext>
                </a:extLst>
              </p:cNvPr>
              <p:cNvSpPr/>
              <p:nvPr/>
            </p:nvSpPr>
            <p:spPr>
              <a:xfrm>
                <a:off x="528720" y="127132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de-AT" dirty="0" err="1">
                    <a:solidFill>
                      <a:schemeClr val="tx1"/>
                    </a:solidFill>
                  </a:rPr>
                  <a:t>www.navid</a:t>
                </a:r>
                <a:r>
                  <a:rPr lang="de-AT" dirty="0">
                    <a:solidFill>
                      <a:schemeClr val="tx1"/>
                    </a:solidFill>
                  </a:rPr>
                  <a:t>-</a:t>
                </a:r>
                <a:r>
                  <a:rPr dirty="0" err="1">
                    <a:solidFill>
                      <a:schemeClr val="tx1"/>
                    </a:solidFill>
                  </a:rPr>
                  <a:t>rekabsaz</a:t>
                </a:r>
                <a:r>
                  <a:rPr lang="de-AT" dirty="0">
                    <a:solidFill>
                      <a:schemeClr val="tx1"/>
                    </a:solidFill>
                  </a:rPr>
                  <a:t>.</a:t>
                </a:r>
                <a:r>
                  <a:rPr lang="de-AT" dirty="0" err="1">
                    <a:solidFill>
                      <a:schemeClr val="tx1"/>
                    </a:solidFill>
                  </a:rPr>
                  <a:t>com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4" name="pasted-image.tiff">
                <a:extLst>
                  <a:ext uri="{FF2B5EF4-FFF2-40B4-BE49-F238E27FC236}">
                    <a16:creationId xmlns:a16="http://schemas.microsoft.com/office/drawing/2014/main" id="{608D11B0-DFCB-C846-9727-23E79EF4F7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3428635" y="121632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351163-46DB-8047-82DA-8EA9EE5C2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6039007"/>
              <a:ext cx="514193" cy="51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729991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/>
          <p:nvPr/>
        </p:nvSpPr>
        <p:spPr>
          <a:xfrm>
            <a:off x="7202100" y="857250"/>
            <a:ext cx="1941900" cy="71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  <p:sp>
        <p:nvSpPr>
          <p:cNvPr id="147" name="Google Shape;147;p30"/>
          <p:cNvSpPr txBox="1"/>
          <p:nvPr/>
        </p:nvSpPr>
        <p:spPr>
          <a:xfrm>
            <a:off x="0" y="4840313"/>
            <a:ext cx="9144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200" b="1">
                <a:solidFill>
                  <a:srgbClr val="134F5C"/>
                </a:solidFill>
              </a:rPr>
              <a:t>www.meetup.com/Vienna-Deep-Learning-Meetup</a:t>
            </a:r>
            <a:endParaRPr sz="2200" b="1">
              <a:highlight>
                <a:srgbClr val="FFFFFF"/>
              </a:highlight>
            </a:endParaRPr>
          </a:p>
        </p:txBody>
      </p:sp>
      <p:pic>
        <p:nvPicPr>
          <p:cNvPr id="148" name="Google Shape;148;p30" descr="dlmeetup_logo_300dp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351" y="1762622"/>
            <a:ext cx="6447299" cy="2533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438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28601" y="1905000"/>
            <a:ext cx="8659212" cy="14700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Helvetica" pitchFamily="2" charset="0"/>
                <a:ea typeface="Verdana" charset="0"/>
                <a:cs typeface="Verdana" charset="0"/>
              </a:rPr>
              <a:t>Bias in Natural Language Processing</a:t>
            </a:r>
            <a:endParaRPr lang="en-GB" sz="1600" b="1" dirty="0">
              <a:solidFill>
                <a:schemeClr val="tx1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371600" y="3810000"/>
            <a:ext cx="6400800" cy="1600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3000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Navid</a:t>
            </a:r>
            <a:r>
              <a:rPr lang="en-GB" sz="3000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3000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Rekabsaz</a:t>
            </a:r>
            <a:endParaRPr lang="en-GB" sz="3000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 err="1">
                <a:ea typeface="Verdana" panose="020B0604030504040204" pitchFamily="34" charset="0"/>
                <a:cs typeface="Verdana" panose="020B0604030504040204" pitchFamily="34" charset="0"/>
              </a:rPr>
              <a:t>Idiap</a:t>
            </a:r>
            <a:r>
              <a:rPr lang="en-GB" dirty="0">
                <a:ea typeface="Verdana" panose="020B0604030504040204" pitchFamily="34" charset="0"/>
                <a:cs typeface="Verdana" panose="020B0604030504040204" pitchFamily="34" charset="0"/>
              </a:rPr>
              <a:t> Research Institute</a:t>
            </a:r>
            <a:endParaRPr lang="en-GB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Shape 121">
            <a:extLst>
              <a:ext uri="{FF2B5EF4-FFF2-40B4-BE49-F238E27FC236}">
                <a16:creationId xmlns:a16="http://schemas.microsoft.com/office/drawing/2014/main" id="{B59D97AA-A2F3-1B44-9241-D5DA800E0729}"/>
              </a:ext>
            </a:extLst>
          </p:cNvPr>
          <p:cNvSpPr/>
          <p:nvPr/>
        </p:nvSpPr>
        <p:spPr>
          <a:xfrm>
            <a:off x="472440" y="282913"/>
            <a:ext cx="681273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err="1"/>
              <a:t>WeAreDevelopers</a:t>
            </a:r>
            <a:r>
              <a:rPr lang="en-US" dirty="0"/>
              <a:t> AI Congress Vienna</a:t>
            </a:r>
          </a:p>
          <a:p>
            <a:r>
              <a:rPr lang="en-US" dirty="0"/>
              <a:t>December 2018</a:t>
            </a:r>
          </a:p>
        </p:txBody>
      </p:sp>
      <p:pic>
        <p:nvPicPr>
          <p:cNvPr id="13" name="Bild 2">
            <a:extLst>
              <a:ext uri="{FF2B5EF4-FFF2-40B4-BE49-F238E27FC236}">
                <a16:creationId xmlns:a16="http://schemas.microsoft.com/office/drawing/2014/main" id="{6F0B2D0F-5CF6-494B-9EC3-8ED44B643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8600"/>
            <a:ext cx="1801213" cy="47400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FEB3A3-1BAA-A14D-B0F3-B51FA19FF88E}"/>
              </a:ext>
            </a:extLst>
          </p:cNvPr>
          <p:cNvGrpSpPr/>
          <p:nvPr/>
        </p:nvGrpSpPr>
        <p:grpSpPr>
          <a:xfrm>
            <a:off x="94361" y="5829314"/>
            <a:ext cx="6201508" cy="914400"/>
            <a:chOff x="94361" y="5829314"/>
            <a:chExt cx="6201508" cy="914400"/>
          </a:xfrm>
        </p:grpSpPr>
        <p:sp>
          <p:nvSpPr>
            <p:cNvPr id="15" name="Abgerundetes Rechteck 16">
              <a:extLst>
                <a:ext uri="{FF2B5EF4-FFF2-40B4-BE49-F238E27FC236}">
                  <a16:creationId xmlns:a16="http://schemas.microsoft.com/office/drawing/2014/main" id="{3BCC8077-63FB-0B46-AC36-2CCD11D02BF9}"/>
                </a:ext>
              </a:extLst>
            </p:cNvPr>
            <p:cNvSpPr/>
            <p:nvPr/>
          </p:nvSpPr>
          <p:spPr>
            <a:xfrm>
              <a:off x="94361" y="5829314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roup 312">
              <a:extLst>
                <a:ext uri="{FF2B5EF4-FFF2-40B4-BE49-F238E27FC236}">
                  <a16:creationId xmlns:a16="http://schemas.microsoft.com/office/drawing/2014/main" id="{60622172-9EC3-E640-BC6C-F0801405AB26}"/>
                </a:ext>
              </a:extLst>
            </p:cNvPr>
            <p:cNvGrpSpPr/>
            <p:nvPr/>
          </p:nvGrpSpPr>
          <p:grpSpPr>
            <a:xfrm>
              <a:off x="768187" y="6057684"/>
              <a:ext cx="5343687" cy="495516"/>
              <a:chOff x="528720" y="107925"/>
              <a:chExt cx="5343687" cy="495514"/>
            </a:xfrm>
            <a:noFill/>
          </p:grpSpPr>
          <p:sp>
            <p:nvSpPr>
              <p:cNvPr id="17" name="Shape 308">
                <a:extLst>
                  <a:ext uri="{FF2B5EF4-FFF2-40B4-BE49-F238E27FC236}">
                    <a16:creationId xmlns:a16="http://schemas.microsoft.com/office/drawing/2014/main" id="{72DC7AEA-74CF-504A-AFAF-81592BDF1DC4}"/>
                  </a:ext>
                </a:extLst>
              </p:cNvPr>
              <p:cNvSpPr/>
              <p:nvPr/>
            </p:nvSpPr>
            <p:spPr>
              <a:xfrm>
                <a:off x="3942315" y="107925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>
                    <a:solidFill>
                      <a:schemeClr val="tx1"/>
                    </a:solidFill>
                  </a:rPr>
                  <a:t>navidr</a:t>
                </a:r>
                <a:r>
                  <a:rPr dirty="0">
                    <a:solidFill>
                      <a:schemeClr val="tx1"/>
                    </a:solidFill>
                  </a:rPr>
                  <a:t>ekabsaz</a:t>
                </a:r>
              </a:p>
            </p:txBody>
          </p:sp>
          <p:sp>
            <p:nvSpPr>
              <p:cNvPr id="18" name="Shape 309">
                <a:extLst>
                  <a:ext uri="{FF2B5EF4-FFF2-40B4-BE49-F238E27FC236}">
                    <a16:creationId xmlns:a16="http://schemas.microsoft.com/office/drawing/2014/main" id="{FF0C1C93-21BA-FB40-BB12-872D02175A64}"/>
                  </a:ext>
                </a:extLst>
              </p:cNvPr>
              <p:cNvSpPr/>
              <p:nvPr/>
            </p:nvSpPr>
            <p:spPr>
              <a:xfrm>
                <a:off x="528720" y="127132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de-AT" dirty="0" err="1">
                    <a:solidFill>
                      <a:schemeClr val="tx1"/>
                    </a:solidFill>
                  </a:rPr>
                  <a:t>www.navid</a:t>
                </a:r>
                <a:r>
                  <a:rPr lang="de-AT" dirty="0">
                    <a:solidFill>
                      <a:schemeClr val="tx1"/>
                    </a:solidFill>
                  </a:rPr>
                  <a:t>-</a:t>
                </a:r>
                <a:r>
                  <a:rPr dirty="0" err="1">
                    <a:solidFill>
                      <a:schemeClr val="tx1"/>
                    </a:solidFill>
                  </a:rPr>
                  <a:t>rekabsaz</a:t>
                </a:r>
                <a:r>
                  <a:rPr lang="de-AT" dirty="0">
                    <a:solidFill>
                      <a:schemeClr val="tx1"/>
                    </a:solidFill>
                  </a:rPr>
                  <a:t>.</a:t>
                </a:r>
                <a:r>
                  <a:rPr lang="de-AT" dirty="0" err="1">
                    <a:solidFill>
                      <a:schemeClr val="tx1"/>
                    </a:solidFill>
                  </a:rPr>
                  <a:t>com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asted-image.tiff">
                <a:extLst>
                  <a:ext uri="{FF2B5EF4-FFF2-40B4-BE49-F238E27FC236}">
                    <a16:creationId xmlns:a16="http://schemas.microsoft.com/office/drawing/2014/main" id="{56F05D63-EA37-7546-9540-0980095C8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3428635" y="121632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7F53BF-6187-B649-9A2B-37AC7FA9F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6039007"/>
              <a:ext cx="514193" cy="51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012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11188" y="241300"/>
            <a:ext cx="8532812" cy="576263"/>
          </a:xfrm>
        </p:spPr>
        <p:txBody>
          <a:bodyPr/>
          <a:lstStyle/>
          <a:p>
            <a:r>
              <a:rPr lang="en-GB" sz="2400" dirty="0"/>
              <a:t>Agenda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CC3EF00-D3A8-2746-84DB-02B1078D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51" y="1274164"/>
            <a:ext cx="8638873" cy="4980481"/>
          </a:xfrm>
        </p:spPr>
        <p:txBody>
          <a:bodyPr>
            <a:noAutofit/>
          </a:bodyPr>
          <a:lstStyle/>
          <a:p>
            <a:r>
              <a:rPr lang="en-AU" sz="2000" dirty="0">
                <a:latin typeface="Helvetica" charset="0"/>
                <a:ea typeface="Helvetica" charset="0"/>
                <a:cs typeface="Helvetica" charset="0"/>
              </a:rPr>
              <a:t>Episode 1</a:t>
            </a:r>
          </a:p>
          <a:p>
            <a:pPr marL="457200" lvl="1" indent="0">
              <a:buNone/>
            </a:pPr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Deep Learning and Challenges</a:t>
            </a:r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sz="2000" dirty="0">
                <a:latin typeface="Helvetica" charset="0"/>
                <a:ea typeface="Helvetica" charset="0"/>
                <a:cs typeface="Helvetica" charset="0"/>
              </a:rPr>
              <a:t>Episode 2</a:t>
            </a:r>
          </a:p>
          <a:p>
            <a:pPr marL="457200" lvl="1" indent="0">
              <a:buNone/>
            </a:pPr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Word Embedding — word2vec Algorithm</a:t>
            </a:r>
            <a:endParaRPr lang="en-AU" sz="2400" dirty="0">
              <a:solidFill>
                <a:srgbClr val="0432FF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sz="2000" dirty="0">
                <a:latin typeface="Helvetica" charset="0"/>
                <a:ea typeface="Helvetica" charset="0"/>
                <a:cs typeface="Helvetica" charset="0"/>
              </a:rPr>
              <a:t>Episode 3</a:t>
            </a:r>
          </a:p>
          <a:p>
            <a:pPr marL="457200" lvl="1" indent="0">
              <a:buNone/>
            </a:pPr>
            <a:r>
              <a:rPr lang="en-AU" sz="2400" dirty="0">
                <a:latin typeface="Helvetica" charset="0"/>
                <a:ea typeface="Helvetica" charset="0"/>
                <a:cs typeface="Helvetica" charset="0"/>
              </a:rPr>
              <a:t>Gender Bias Quantification in Word Embedding</a:t>
            </a:r>
            <a:endParaRPr lang="en-AU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57F8A-9115-FD45-91E1-BCF69DF04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1066800"/>
            <a:ext cx="1312461" cy="1385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5005AE-D639-9948-9680-272C923EB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402" y="3078604"/>
            <a:ext cx="1894974" cy="685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43DCC8-1001-9B46-BA65-CB72FF788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90" y="4689825"/>
            <a:ext cx="2399197" cy="17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4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11188" y="241300"/>
            <a:ext cx="8532812" cy="576263"/>
          </a:xfrm>
        </p:spPr>
        <p:txBody>
          <a:bodyPr/>
          <a:lstStyle/>
          <a:p>
            <a:r>
              <a:rPr lang="en-GB" sz="2400" dirty="0"/>
              <a:t>What We Talk About When We Talk About Deep Learning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CC3EF00-D3A8-2746-84DB-02B1078D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52" y="1274164"/>
            <a:ext cx="5617988" cy="4980481"/>
          </a:xfrm>
        </p:spPr>
        <p:txBody>
          <a:bodyPr>
            <a:noAutofit/>
          </a:bodyPr>
          <a:lstStyle/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Neural Networks are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non-linear functions 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with many parameters</a:t>
            </a: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Usually trained to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maximize likelihood</a:t>
            </a: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Generally optimized using variants of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Stochastic Gradient Descent (SGD)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17A3E-FC10-5642-983F-2E01C916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139" y="1066800"/>
            <a:ext cx="3150267" cy="33246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549877-2221-124A-863C-5DE80EB63F9E}"/>
                  </a:ext>
                </a:extLst>
              </p:cNvPr>
              <p:cNvSpPr/>
              <p:nvPr/>
            </p:nvSpPr>
            <p:spPr>
              <a:xfrm>
                <a:off x="6397313" y="4542528"/>
                <a:ext cx="2321847" cy="552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𝑝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  <a:ea typeface="Helvetica" charset="0"/>
                          <a:cs typeface="Helvetica" charset="0"/>
                        </a:rPr>
                        <m:t>(</m:t>
                      </m:r>
                      <m:sSup>
                        <m:sSup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de-AT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A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549877-2221-124A-863C-5DE80EB63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313" y="4542528"/>
                <a:ext cx="2321847" cy="552267"/>
              </a:xfrm>
              <a:prstGeom prst="rect">
                <a:avLst/>
              </a:prstGeom>
              <a:blipFill>
                <a:blip r:embed="rId4"/>
                <a:stretch>
                  <a:fillRect l="-1639" r="-4918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B057BA-A495-3740-A03C-33A42CC2F2C3}"/>
              </a:ext>
            </a:extLst>
          </p:cNvPr>
          <p:cNvSpPr txBox="1"/>
          <p:nvPr/>
        </p:nvSpPr>
        <p:spPr>
          <a:xfrm>
            <a:off x="5029200" y="6526037"/>
            <a:ext cx="4121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Adopted from http://</a:t>
            </a:r>
            <a:r>
              <a:rPr lang="en-US" sz="900" dirty="0" err="1"/>
              <a:t>mlss.tuebingen.mpg.de</a:t>
            </a:r>
            <a:r>
              <a:rPr lang="en-US" sz="900" dirty="0"/>
              <a:t>/2017/</a:t>
            </a:r>
            <a:r>
              <a:rPr lang="en-US" sz="900" dirty="0" err="1"/>
              <a:t>speaker_slides</a:t>
            </a:r>
            <a:r>
              <a:rPr lang="en-US" sz="900" dirty="0"/>
              <a:t>/Zoubin1.pdf</a:t>
            </a:r>
          </a:p>
        </p:txBody>
      </p:sp>
    </p:spTree>
    <p:extLst>
      <p:ext uri="{BB962C8B-B14F-4D97-AF65-F5344CB8AC3E}">
        <p14:creationId xmlns:p14="http://schemas.microsoft.com/office/powerpoint/2010/main" val="163540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11188" y="241300"/>
            <a:ext cx="8532812" cy="576263"/>
          </a:xfrm>
        </p:spPr>
        <p:txBody>
          <a:bodyPr/>
          <a:lstStyle/>
          <a:p>
            <a:r>
              <a:rPr lang="en-GB" sz="2400" dirty="0"/>
              <a:t>What We Talk About When We Talk About Deep Learning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CCC3EF00-D3A8-2746-84DB-02B1078DC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51" y="1274164"/>
            <a:ext cx="8638873" cy="4980481"/>
          </a:xfrm>
        </p:spPr>
        <p:txBody>
          <a:bodyPr>
            <a:noAutofit/>
          </a:bodyPr>
          <a:lstStyle/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Deep Learning models the overall function as a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composition of functions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 (layers)</a:t>
            </a: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With several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algorithmic 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and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 architectural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 innovations (dropout, LSTM, </a:t>
            </a:r>
            <a:r>
              <a:rPr lang="en-AU" dirty="0" err="1">
                <a:latin typeface="Helvetica" charset="0"/>
                <a:ea typeface="Helvetica" charset="0"/>
                <a:cs typeface="Helvetica" charset="0"/>
              </a:rPr>
              <a:t>ConvNet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, Attention, GANs)</a:t>
            </a:r>
          </a:p>
          <a:p>
            <a:endParaRPr lang="en-AU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Backed by large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datasets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, large-scale </a:t>
            </a:r>
            <a:r>
              <a:rPr lang="en-AU" dirty="0">
                <a:solidFill>
                  <a:srgbClr val="0432FF"/>
                </a:solidFill>
                <a:latin typeface="Helvetica" charset="0"/>
                <a:ea typeface="Helvetica" charset="0"/>
                <a:cs typeface="Helvetica" charset="0"/>
              </a:rPr>
              <a:t>computational resources</a:t>
            </a:r>
            <a:r>
              <a:rPr lang="en-AU" dirty="0">
                <a:latin typeface="Helvetica" charset="0"/>
                <a:ea typeface="Helvetica" charset="0"/>
                <a:cs typeface="Helvetica" charset="0"/>
              </a:rPr>
              <a:t>, and enthusiasm from academia and industry!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EC4E3D-5320-014A-BF70-2BB1645E5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4" y="4648200"/>
            <a:ext cx="8699500" cy="208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ED2C8C-AA84-A243-8463-3E1061727AA6}"/>
              </a:ext>
            </a:extLst>
          </p:cNvPr>
          <p:cNvSpPr txBox="1"/>
          <p:nvPr/>
        </p:nvSpPr>
        <p:spPr>
          <a:xfrm>
            <a:off x="5029200" y="6627168"/>
            <a:ext cx="41216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Adopted from http://</a:t>
            </a:r>
            <a:r>
              <a:rPr lang="en-US" sz="900" dirty="0" err="1"/>
              <a:t>mlss.tuebingen.mpg.de</a:t>
            </a:r>
            <a:r>
              <a:rPr lang="en-US" sz="900" dirty="0"/>
              <a:t>/2017/</a:t>
            </a:r>
            <a:r>
              <a:rPr lang="en-US" sz="900" dirty="0" err="1"/>
              <a:t>speaker_slides</a:t>
            </a:r>
            <a:r>
              <a:rPr lang="en-US" sz="900" dirty="0"/>
              <a:t>/Zoubin1.pdf</a:t>
            </a:r>
          </a:p>
        </p:txBody>
      </p:sp>
    </p:spTree>
    <p:extLst>
      <p:ext uri="{BB962C8B-B14F-4D97-AF65-F5344CB8AC3E}">
        <p14:creationId xmlns:p14="http://schemas.microsoft.com/office/powerpoint/2010/main" val="246083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bout_eng">
  <a:themeElements>
    <a:clrScheme name="about_e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bout_e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bout_e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Words>1048</Words>
  <Application>Microsoft Macintosh PowerPoint</Application>
  <PresentationFormat>On-screen Show (4:3)</PresentationFormat>
  <Paragraphs>296</Paragraphs>
  <Slides>43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MS PGothic</vt:lpstr>
      <vt:lpstr>MS PGothic</vt:lpstr>
      <vt:lpstr>Arial</vt:lpstr>
      <vt:lpstr>Avenir Next Medium</vt:lpstr>
      <vt:lpstr>Calibri</vt:lpstr>
      <vt:lpstr>Cambria Math</vt:lpstr>
      <vt:lpstr>Helvetica</vt:lpstr>
      <vt:lpstr>Helvetica Light</vt:lpstr>
      <vt:lpstr>Tahoma</vt:lpstr>
      <vt:lpstr>Times New Roman</vt:lpstr>
      <vt:lpstr>Verdana</vt:lpstr>
      <vt:lpstr>Wingdings</vt:lpstr>
      <vt:lpstr>about_eng</vt:lpstr>
      <vt:lpstr>PowerPoint Presentation</vt:lpstr>
      <vt:lpstr>PowerPoint Presentation</vt:lpstr>
      <vt:lpstr>VDLM Youtube Channel</vt:lpstr>
      <vt:lpstr>VDLM on Github</vt:lpstr>
      <vt:lpstr>PowerPoint Presentation</vt:lpstr>
      <vt:lpstr>Bias in Natural Language Processing</vt:lpstr>
      <vt:lpstr>Agenda</vt:lpstr>
      <vt:lpstr>What We Talk About When We Talk About Deep Learning</vt:lpstr>
      <vt:lpstr>What We Talk About When We Talk About Deep Learning</vt:lpstr>
      <vt:lpstr>PowerPoint Presentation</vt:lpstr>
      <vt:lpstr>Beyond Deep Learning </vt:lpstr>
      <vt:lpstr>Bias in Machine Translation</vt:lpstr>
      <vt:lpstr>Decomposing a Neural Network Architecture</vt:lpstr>
      <vt:lpstr>PowerPoint Presentation</vt:lpstr>
      <vt:lpstr>PowerPoint Presentation</vt:lpstr>
      <vt:lpstr>PowerPoint Presentation</vt:lpstr>
      <vt:lpstr>Learning Word Embedding</vt:lpstr>
      <vt:lpstr>PowerPoint Presentation</vt:lpstr>
      <vt:lpstr>Intuition for Computational Linguistics</vt:lpstr>
      <vt:lpstr>Intuition for Computational Linguistics</vt:lpstr>
      <vt:lpstr>PowerPoint Presentation</vt:lpstr>
      <vt:lpstr>PowerPoint Presentation</vt:lpstr>
      <vt:lpstr>PowerPoint Presentation</vt:lpstr>
      <vt:lpstr>Word Embedding with Neural Networks</vt:lpstr>
      <vt:lpstr>Neural Word Embedding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Word Embedding - Summary</vt:lpstr>
      <vt:lpstr>word2vec (SkipGram) with Negative Sampling</vt:lpstr>
      <vt:lpstr>word2vec with Negative Sampling – Objective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Gender Bias in Wikipedia</vt:lpstr>
      <vt:lpstr>Conclusion</vt:lpstr>
      <vt:lpstr>PowerPoint Presentation</vt:lpstr>
    </vt:vector>
  </TitlesOfParts>
  <Company>TU - Wien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Khabib Mustofa</dc:creator>
  <cp:lastModifiedBy>Navid Rekabsaz</cp:lastModifiedBy>
  <cp:revision>2118</cp:revision>
  <cp:lastPrinted>2018-09-25T12:20:14Z</cp:lastPrinted>
  <dcterms:created xsi:type="dcterms:W3CDTF">2009-09-26T19:49:27Z</dcterms:created>
  <dcterms:modified xsi:type="dcterms:W3CDTF">2018-12-04T16:19:50Z</dcterms:modified>
</cp:coreProperties>
</file>